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0"/>
  </p:notesMasterIdLst>
  <p:sldIdLst>
    <p:sldId id="256" r:id="rId2"/>
    <p:sldId id="337" r:id="rId3"/>
    <p:sldId id="335" r:id="rId4"/>
    <p:sldId id="336" r:id="rId5"/>
    <p:sldId id="341" r:id="rId6"/>
    <p:sldId id="338" r:id="rId7"/>
    <p:sldId id="339" r:id="rId8"/>
    <p:sldId id="342" r:id="rId9"/>
    <p:sldId id="356" r:id="rId10"/>
    <p:sldId id="343" r:id="rId11"/>
    <p:sldId id="345" r:id="rId12"/>
    <p:sldId id="353" r:id="rId13"/>
    <p:sldId id="355" r:id="rId14"/>
    <p:sldId id="354" r:id="rId15"/>
    <p:sldId id="344" r:id="rId16"/>
    <p:sldId id="346" r:id="rId17"/>
    <p:sldId id="347" r:id="rId18"/>
    <p:sldId id="348" r:id="rId19"/>
    <p:sldId id="350" r:id="rId20"/>
    <p:sldId id="349" r:id="rId21"/>
    <p:sldId id="351" r:id="rId22"/>
    <p:sldId id="443" r:id="rId23"/>
    <p:sldId id="363" r:id="rId24"/>
    <p:sldId id="361" r:id="rId25"/>
    <p:sldId id="446" r:id="rId26"/>
    <p:sldId id="362" r:id="rId27"/>
    <p:sldId id="377" r:id="rId28"/>
    <p:sldId id="376" r:id="rId29"/>
    <p:sldId id="364" r:id="rId30"/>
    <p:sldId id="442" r:id="rId31"/>
    <p:sldId id="396" r:id="rId32"/>
    <p:sldId id="365" r:id="rId33"/>
    <p:sldId id="367" r:id="rId34"/>
    <p:sldId id="433" r:id="rId35"/>
    <p:sldId id="366" r:id="rId36"/>
    <p:sldId id="373" r:id="rId37"/>
    <p:sldId id="394" r:id="rId38"/>
    <p:sldId id="395" r:id="rId39"/>
    <p:sldId id="398" r:id="rId40"/>
    <p:sldId id="399" r:id="rId41"/>
    <p:sldId id="397" r:id="rId42"/>
    <p:sldId id="400" r:id="rId43"/>
    <p:sldId id="368" r:id="rId44"/>
    <p:sldId id="374" r:id="rId45"/>
    <p:sldId id="375" r:id="rId46"/>
    <p:sldId id="369" r:id="rId47"/>
    <p:sldId id="370" r:id="rId48"/>
    <p:sldId id="372" r:id="rId49"/>
    <p:sldId id="371" r:id="rId50"/>
    <p:sldId id="401" r:id="rId51"/>
    <p:sldId id="403" r:id="rId52"/>
    <p:sldId id="404" r:id="rId53"/>
    <p:sldId id="405" r:id="rId54"/>
    <p:sldId id="406" r:id="rId55"/>
    <p:sldId id="407" r:id="rId56"/>
    <p:sldId id="408" r:id="rId57"/>
    <p:sldId id="409" r:id="rId58"/>
    <p:sldId id="410" r:id="rId59"/>
    <p:sldId id="411" r:id="rId60"/>
    <p:sldId id="358" r:id="rId61"/>
    <p:sldId id="359" r:id="rId62"/>
    <p:sldId id="412" r:id="rId63"/>
    <p:sldId id="413" r:id="rId64"/>
    <p:sldId id="414" r:id="rId65"/>
    <p:sldId id="415" r:id="rId66"/>
    <p:sldId id="416" r:id="rId67"/>
    <p:sldId id="417" r:id="rId68"/>
    <p:sldId id="418" r:id="rId69"/>
    <p:sldId id="419" r:id="rId70"/>
    <p:sldId id="420" r:id="rId71"/>
    <p:sldId id="421" r:id="rId72"/>
    <p:sldId id="382" r:id="rId73"/>
    <p:sldId id="379" r:id="rId74"/>
    <p:sldId id="380" r:id="rId75"/>
    <p:sldId id="381" r:id="rId76"/>
    <p:sldId id="384" r:id="rId77"/>
    <p:sldId id="383" r:id="rId78"/>
    <p:sldId id="385" r:id="rId79"/>
    <p:sldId id="386" r:id="rId80"/>
    <p:sldId id="387" r:id="rId81"/>
    <p:sldId id="388" r:id="rId82"/>
    <p:sldId id="391" r:id="rId83"/>
    <p:sldId id="392" r:id="rId84"/>
    <p:sldId id="389" r:id="rId85"/>
    <p:sldId id="390" r:id="rId86"/>
    <p:sldId id="435" r:id="rId87"/>
    <p:sldId id="436" r:id="rId88"/>
    <p:sldId id="437" r:id="rId89"/>
    <p:sldId id="438" r:id="rId90"/>
    <p:sldId id="439" r:id="rId91"/>
    <p:sldId id="288" r:id="rId92"/>
    <p:sldId id="312" r:id="rId93"/>
    <p:sldId id="323" r:id="rId94"/>
    <p:sldId id="324" r:id="rId95"/>
    <p:sldId id="441" r:id="rId96"/>
    <p:sldId id="423" r:id="rId97"/>
    <p:sldId id="424" r:id="rId98"/>
    <p:sldId id="425" r:id="rId99"/>
    <p:sldId id="426" r:id="rId100"/>
    <p:sldId id="427" r:id="rId101"/>
    <p:sldId id="434" r:id="rId102"/>
    <p:sldId id="428" r:id="rId103"/>
    <p:sldId id="429" r:id="rId104"/>
    <p:sldId id="430" r:id="rId105"/>
    <p:sldId id="431" r:id="rId106"/>
    <p:sldId id="444" r:id="rId107"/>
    <p:sldId id="445" r:id="rId108"/>
    <p:sldId id="432" r:id="rId10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4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0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A0343-E1A8-4F25-830D-5601E4A66BC5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FBA7F-8C7A-411D-A840-F04DEA65E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26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commonly effects the knees and ankles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C7B73-A92F-4AF3-84DA-FA4066C830CC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70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“Sausage Digits”</a:t>
            </a:r>
          </a:p>
          <a:p>
            <a:r>
              <a:rPr lang="en-US" dirty="0"/>
              <a:t>	Swelling of the entire digit- less common manifestation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C7B73-A92F-4AF3-84DA-FA4066C830CC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567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modified New York Criteria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C7B73-A92F-4AF3-84DA-FA4066C830CC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480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grade 3 or higher, even if unilateral is suggestive of SpA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C7B73-A92F-4AF3-84DA-FA4066C830CC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21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Speaking: So the first tier, they have to have had the pain for at least 3 months and onset has to be before the age of 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C7B73-A92F-4AF3-84DA-FA4066C830CC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83EB-2345-4624-BF7C-01FDDA3987BA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61DA-B9B9-41D7-BD92-7EBFBB492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365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83EB-2345-4624-BF7C-01FDDA3987BA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61DA-B9B9-41D7-BD92-7EBFBB492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50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83EB-2345-4624-BF7C-01FDDA3987BA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61DA-B9B9-41D7-BD92-7EBFBB492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343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83EB-2345-4624-BF7C-01FDDA3987BA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61DA-B9B9-41D7-BD92-7EBFBB492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67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83EB-2345-4624-BF7C-01FDDA3987BA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61DA-B9B9-41D7-BD92-7EBFBB492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78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83EB-2345-4624-BF7C-01FDDA3987BA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61DA-B9B9-41D7-BD92-7EBFBB492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7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83EB-2345-4624-BF7C-01FDDA3987BA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61DA-B9B9-41D7-BD92-7EBFBB492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886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83EB-2345-4624-BF7C-01FDDA3987BA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61DA-B9B9-41D7-BD92-7EBFBB492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61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83EB-2345-4624-BF7C-01FDDA3987BA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61DA-B9B9-41D7-BD92-7EBFBB492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2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83EB-2345-4624-BF7C-01FDDA3987BA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61DA-B9B9-41D7-BD92-7EBFBB492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871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83EB-2345-4624-BF7C-01FDDA3987BA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61DA-B9B9-41D7-BD92-7EBFBB492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3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C83EB-2345-4624-BF7C-01FDDA3987BA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561DA-B9B9-41D7-BD92-7EBFBB492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41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oi_(identifier)" TargetMode="External"/><Relationship Id="rId2" Type="http://schemas.openxmlformats.org/officeDocument/2006/relationships/hyperlink" Target="https://doi.org/10.20344/amp.5477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Doi_(identifier)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76028" y="5111770"/>
            <a:ext cx="6639959" cy="6463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Oluwaleke </a:t>
            </a:r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Ganıyu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SOKUNBI (Ph.D.)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Professor or thorthopaedics, Sports and Manual therapy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77069" y="1094704"/>
            <a:ext cx="3839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Britannic Bold" panose="020B0903060703020204" pitchFamily="34" charset="0"/>
              </a:rPr>
              <a:t>Arthritis</a:t>
            </a:r>
            <a:r>
              <a:rPr lang="en-US" sz="4000" dirty="0">
                <a:latin typeface="Britannic Bold" panose="020B0903060703020204" pitchFamily="34" charset="0"/>
              </a:rPr>
              <a:t> </a:t>
            </a:r>
            <a:endParaRPr lang="en-GB" sz="4000" dirty="0"/>
          </a:p>
        </p:txBody>
      </p:sp>
      <p:sp>
        <p:nvSpPr>
          <p:cNvPr id="12" name="Rectangle 11"/>
          <p:cNvSpPr/>
          <p:nvPr/>
        </p:nvSpPr>
        <p:spPr>
          <a:xfrm>
            <a:off x="2974145" y="1840775"/>
            <a:ext cx="6645499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Britannic Bold" panose="020B0903060703020204" pitchFamily="34" charset="0"/>
              </a:rPr>
              <a:t>&amp; forms of </a:t>
            </a:r>
            <a:r>
              <a:rPr lang="en-US" sz="3200" b="1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Inflammatory Arthritis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6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7990" y="1920774"/>
            <a:ext cx="386795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The different form of arthritis  mıght vary  in pattern</a:t>
            </a:r>
            <a:r>
              <a:rPr lang="en-US" sz="2000" dirty="0">
                <a:latin typeface="Comic Sans MS" pitchFamily="66" charset="0"/>
              </a:rPr>
              <a:t>, severity, and location of </a:t>
            </a:r>
            <a:r>
              <a:rPr lang="en-US" sz="2000" dirty="0" smtClean="0">
                <a:latin typeface="Comic Sans MS" pitchFamily="66" charset="0"/>
              </a:rPr>
              <a:t>symptoms.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 smtClean="0">
              <a:latin typeface="Comic Sans MS" pitchFamily="66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They all have effects on functional  mobility, activity limitation, participation restrıctıons &amp; Quality of life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9054" y="35292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Comic Sans MS" pitchFamily="66" charset="0"/>
              </a:rPr>
              <a:t>DIFFERENT FORMS OF  ATHRITIS</a:t>
            </a:r>
            <a:endParaRPr lang="en-US" sz="2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 descr="Cases of inflammatory arthritis have increased by 40% since 2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054" y="1352489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soriatic arthritis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006" y="3453147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Why poor rheumatoid arthritis sufferers in South Africa have it wor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575" y="3971097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40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0606" y="1582341"/>
            <a:ext cx="75633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mic Sans MS" pitchFamily="66" charset="0"/>
              </a:rPr>
              <a:t>Education/self-management</a:t>
            </a:r>
          </a:p>
          <a:p>
            <a:endParaRPr lang="en-GB" b="1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1. Offer </a:t>
            </a:r>
            <a:r>
              <a:rPr lang="en-US" dirty="0">
                <a:latin typeface="Comic Sans MS" pitchFamily="66" charset="0"/>
              </a:rPr>
              <a:t>accurate verbal and </a:t>
            </a:r>
            <a:r>
              <a:rPr lang="en-US" dirty="0" smtClean="0">
                <a:latin typeface="Comic Sans MS" pitchFamily="66" charset="0"/>
              </a:rPr>
              <a:t>written information </a:t>
            </a:r>
            <a:r>
              <a:rPr lang="en-US" dirty="0">
                <a:latin typeface="Comic Sans MS" pitchFamily="66" charset="0"/>
              </a:rPr>
              <a:t>to all people </a:t>
            </a:r>
            <a:r>
              <a:rPr lang="en-US" dirty="0" smtClean="0">
                <a:latin typeface="Comic Sans MS" pitchFamily="66" charset="0"/>
              </a:rPr>
              <a:t>with </a:t>
            </a:r>
            <a:r>
              <a:rPr lang="en-GB" dirty="0" smtClean="0">
                <a:latin typeface="Comic Sans MS" pitchFamily="66" charset="0"/>
              </a:rPr>
              <a:t>osteoarthritis </a:t>
            </a:r>
            <a:r>
              <a:rPr lang="en-GB" dirty="0">
                <a:latin typeface="Comic Sans MS" pitchFamily="66" charset="0"/>
              </a:rPr>
              <a:t>to </a:t>
            </a:r>
            <a:endParaRPr lang="en-GB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itchFamily="66" charset="0"/>
              </a:rPr>
              <a:t>enhance understanding </a:t>
            </a:r>
            <a:r>
              <a:rPr lang="en-US" dirty="0" smtClean="0">
                <a:latin typeface="Comic Sans MS" pitchFamily="66" charset="0"/>
              </a:rPr>
              <a:t>of </a:t>
            </a:r>
            <a:r>
              <a:rPr lang="en-US" dirty="0">
                <a:latin typeface="Comic Sans MS" pitchFamily="66" charset="0"/>
              </a:rPr>
              <a:t>the condition and its </a:t>
            </a:r>
            <a:r>
              <a:rPr lang="en-US" dirty="0" smtClean="0">
                <a:latin typeface="Comic Sans MS" pitchFamily="66" charset="0"/>
              </a:rPr>
              <a:t>management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to counter misconceptions. </a:t>
            </a:r>
            <a:endParaRPr lang="en-US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2. Ensure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that </a:t>
            </a:r>
            <a:r>
              <a:rPr lang="en-US" dirty="0">
                <a:latin typeface="Comic Sans MS" pitchFamily="66" charset="0"/>
              </a:rPr>
              <a:t>information sharing is an </a:t>
            </a:r>
            <a:r>
              <a:rPr lang="en-US" dirty="0" smtClean="0">
                <a:latin typeface="Comic Sans MS" pitchFamily="66" charset="0"/>
              </a:rPr>
              <a:t>ongoing, integral </a:t>
            </a:r>
            <a:r>
              <a:rPr lang="en-US" dirty="0">
                <a:latin typeface="Comic Sans MS" pitchFamily="66" charset="0"/>
              </a:rPr>
              <a:t>part of the management </a:t>
            </a:r>
            <a:r>
              <a:rPr lang="en-US" dirty="0" smtClean="0">
                <a:latin typeface="Comic Sans MS" pitchFamily="66" charset="0"/>
              </a:rPr>
              <a:t>plan rather </a:t>
            </a:r>
            <a:r>
              <a:rPr lang="en-US" dirty="0">
                <a:latin typeface="Comic Sans MS" pitchFamily="66" charset="0"/>
              </a:rPr>
              <a:t>than a single event at time </a:t>
            </a:r>
            <a:r>
              <a:rPr lang="en-US" dirty="0" smtClean="0">
                <a:latin typeface="Comic Sans MS" pitchFamily="66" charset="0"/>
              </a:rPr>
              <a:t>of </a:t>
            </a:r>
            <a:r>
              <a:rPr lang="en-GB" dirty="0" smtClean="0">
                <a:latin typeface="Comic Sans MS" pitchFamily="66" charset="0"/>
              </a:rPr>
              <a:t>presentation• 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3. Agree </a:t>
            </a:r>
            <a:r>
              <a:rPr lang="en-GB" dirty="0">
                <a:latin typeface="Comic Sans MS" pitchFamily="66" charset="0"/>
              </a:rPr>
              <a:t>individualized </a:t>
            </a:r>
            <a:r>
              <a:rPr lang="en-GB" dirty="0" smtClean="0">
                <a:latin typeface="Comic Sans MS" pitchFamily="66" charset="0"/>
              </a:rPr>
              <a:t>self-management </a:t>
            </a:r>
            <a:r>
              <a:rPr lang="en-US" dirty="0" smtClean="0">
                <a:latin typeface="Comic Sans MS" pitchFamily="66" charset="0"/>
              </a:rPr>
              <a:t>strategies </a:t>
            </a:r>
            <a:r>
              <a:rPr lang="en-US" dirty="0">
                <a:latin typeface="Comic Sans MS" pitchFamily="66" charset="0"/>
              </a:rPr>
              <a:t>with the person </a:t>
            </a:r>
            <a:r>
              <a:rPr lang="en-US" dirty="0" smtClean="0">
                <a:latin typeface="Comic Sans MS" pitchFamily="66" charset="0"/>
              </a:rPr>
              <a:t>with </a:t>
            </a:r>
            <a:r>
              <a:rPr lang="en-GB" dirty="0" smtClean="0">
                <a:latin typeface="Comic Sans MS" pitchFamily="66" charset="0"/>
              </a:rPr>
              <a:t>osteoarthritis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Suggested </a:t>
            </a:r>
            <a:r>
              <a:rPr lang="en-US" dirty="0" smtClean="0">
                <a:latin typeface="Comic Sans MS" pitchFamily="66" charset="0"/>
              </a:rPr>
              <a:t>implementation of education in </a:t>
            </a:r>
            <a:r>
              <a:rPr lang="en-US" dirty="0">
                <a:latin typeface="Comic Sans MS" pitchFamily="66" charset="0"/>
              </a:rPr>
              <a:t>primary care</a:t>
            </a:r>
          </a:p>
          <a:p>
            <a:r>
              <a:rPr lang="en-US" dirty="0">
                <a:latin typeface="Comic Sans MS" pitchFamily="66" charset="0"/>
              </a:rPr>
              <a:t>by means of group sessions and </a:t>
            </a:r>
            <a:r>
              <a:rPr lang="en-US" dirty="0" smtClean="0">
                <a:latin typeface="Comic Sans MS" pitchFamily="66" charset="0"/>
              </a:rPr>
              <a:t>telephone based</a:t>
            </a:r>
            <a:endParaRPr lang="en-US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Sessions (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OARSI)</a:t>
            </a:r>
            <a:r>
              <a:rPr lang="en-GB" dirty="0" smtClean="0">
                <a:latin typeface="Comic Sans MS" pitchFamily="66" charset="0"/>
              </a:rPr>
              <a:t>.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0572" y="932208"/>
            <a:ext cx="3397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NICE RECOMMENDATIONS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4333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602B4BB-AEEA-BA02-F887-F833CC9D8D2B}"/>
              </a:ext>
            </a:extLst>
          </p:cNvPr>
          <p:cNvSpPr txBox="1"/>
          <p:nvPr/>
        </p:nvSpPr>
        <p:spPr>
          <a:xfrm>
            <a:off x="1558439" y="1594856"/>
            <a:ext cx="706581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Weight Reduction?</a:t>
            </a:r>
          </a:p>
          <a:p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b="0" i="0" dirty="0" smtClean="0">
                <a:effectLst/>
                <a:latin typeface="Comic Sans MS" panose="030F0702030302020204" pitchFamily="66" charset="0"/>
              </a:rPr>
              <a:t>Loss </a:t>
            </a:r>
            <a:r>
              <a:rPr lang="en-US" sz="2000" b="0" i="0" dirty="0">
                <a:effectLst/>
                <a:latin typeface="Comic Sans MS" panose="030F0702030302020204" pitchFamily="66" charset="0"/>
              </a:rPr>
              <a:t>of at least 10% of body weight can lead to significant improvement in symptoms, pain relief, physical function and health-related quality of </a:t>
            </a:r>
            <a:r>
              <a:rPr lang="en-US" sz="2000" b="0" i="0" dirty="0" smtClean="0">
                <a:effectLst/>
                <a:latin typeface="Comic Sans MS" panose="030F0702030302020204" pitchFamily="66" charset="0"/>
              </a:rPr>
              <a:t>life</a:t>
            </a:r>
          </a:p>
          <a:p>
            <a:pPr marL="342900" indent="-342900">
              <a:buFont typeface="Arial" charset="0"/>
              <a:buChar char="•"/>
            </a:pPr>
            <a:endParaRPr lang="en-US" sz="2000" b="0" i="0" dirty="0" smtClean="0">
              <a:effectLst/>
              <a:latin typeface="Comic Sans MS" panose="030F0702030302020204" pitchFamily="66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Bracing and orthotic support for the knee joınt can provide 10% relieve of  weight through the joint. 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Ankle support- 5% </a:t>
            </a:r>
            <a:endParaRPr lang="en-US" sz="2000" b="0" i="0" dirty="0" smtClean="0">
              <a:effectLst/>
              <a:latin typeface="Comic Sans MS" panose="030F0702030302020204" pitchFamily="66" charset="0"/>
            </a:endParaRPr>
          </a:p>
          <a:p>
            <a:endParaRPr lang="en-US" sz="2000" b="0" i="0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21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5589" y="2687492"/>
            <a:ext cx="47897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omic Sans MS" pitchFamily="66" charset="0"/>
              </a:rPr>
              <a:t>Manual therapy </a:t>
            </a:r>
            <a:r>
              <a:rPr lang="en-US" sz="2000" dirty="0" smtClean="0">
                <a:latin typeface="Comic Sans MS" pitchFamily="66" charset="0"/>
              </a:rPr>
              <a:t>;  </a:t>
            </a:r>
            <a:r>
              <a:rPr lang="en-US" sz="2000" dirty="0">
                <a:latin typeface="Comic Sans MS" pitchFamily="66" charset="0"/>
              </a:rPr>
              <a:t>Manipulation and stretching should </a:t>
            </a:r>
            <a:r>
              <a:rPr lang="en-US" sz="2000" dirty="0" smtClean="0">
                <a:latin typeface="Comic Sans MS" pitchFamily="66" charset="0"/>
              </a:rPr>
              <a:t>be considered </a:t>
            </a:r>
            <a:r>
              <a:rPr lang="en-US" sz="2000" dirty="0">
                <a:latin typeface="Comic Sans MS" pitchFamily="66" charset="0"/>
              </a:rPr>
              <a:t>as an adjunct to </a:t>
            </a:r>
            <a:r>
              <a:rPr lang="en-US" sz="2000" dirty="0" smtClean="0">
                <a:latin typeface="Comic Sans MS" pitchFamily="66" charset="0"/>
              </a:rPr>
              <a:t> exercises</a:t>
            </a:r>
            <a:endParaRPr lang="en-US" sz="2000" dirty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• </a:t>
            </a:r>
            <a:r>
              <a:rPr lang="en-US" sz="2000" dirty="0">
                <a:latin typeface="Comic Sans MS" pitchFamily="66" charset="0"/>
              </a:rPr>
              <a:t>Manual therapy was not </a:t>
            </a:r>
            <a:r>
              <a:rPr lang="en-US" sz="2000" dirty="0" smtClean="0">
                <a:latin typeface="Comic Sans MS" pitchFamily="66" charset="0"/>
              </a:rPr>
              <a:t>included other guıdelines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due </a:t>
            </a:r>
            <a:r>
              <a:rPr lang="en-US" sz="2000" dirty="0">
                <a:latin typeface="Comic Sans MS" pitchFamily="66" charset="0"/>
              </a:rPr>
              <a:t>to insufficient </a:t>
            </a:r>
            <a:r>
              <a:rPr lang="en-US" sz="2000" dirty="0" smtClean="0">
                <a:latin typeface="Comic Sans MS" pitchFamily="66" charset="0"/>
              </a:rPr>
              <a:t>available </a:t>
            </a:r>
            <a:r>
              <a:rPr lang="en-GB" sz="2000" dirty="0" smtClean="0">
                <a:latin typeface="Comic Sans MS" pitchFamily="66" charset="0"/>
              </a:rPr>
              <a:t>evidence</a:t>
            </a:r>
            <a:endParaRPr lang="en-GB" sz="2000" dirty="0">
              <a:latin typeface="Comic Sans MS" pitchFamily="66" charset="0"/>
            </a:endParaRPr>
          </a:p>
          <a:p>
            <a:endParaRPr lang="en-GB" sz="2000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5589" y="2160117"/>
            <a:ext cx="3397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NICE RECOMMENDATIONS</a:t>
            </a:r>
            <a:endParaRPr lang="en-GB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34E100E-0449-4723-8005-11260822EC9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" b="65734"/>
          <a:stretch/>
        </p:blipFill>
        <p:spPr bwMode="auto">
          <a:xfrm>
            <a:off x="7367451" y="1407613"/>
            <a:ext cx="3739695" cy="32427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440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1727" y="2609114"/>
            <a:ext cx="36820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TENS</a:t>
            </a:r>
            <a:r>
              <a:rPr lang="en-US" sz="2000" dirty="0" smtClean="0">
                <a:latin typeface="Comic Sans MS" pitchFamily="66" charset="0"/>
              </a:rPr>
              <a:t> </a:t>
            </a:r>
            <a:endParaRPr lang="en-US" sz="2000" dirty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Healthcare professionals should </a:t>
            </a:r>
            <a:r>
              <a:rPr lang="en-US" sz="2000" dirty="0" smtClean="0">
                <a:latin typeface="Comic Sans MS" pitchFamily="66" charset="0"/>
              </a:rPr>
              <a:t>consider the </a:t>
            </a:r>
            <a:r>
              <a:rPr lang="en-US" sz="2000" dirty="0">
                <a:latin typeface="Comic Sans MS" pitchFamily="66" charset="0"/>
              </a:rPr>
              <a:t>use of transcutaneous electrical </a:t>
            </a:r>
            <a:r>
              <a:rPr lang="en-US" sz="2000" dirty="0" smtClean="0">
                <a:latin typeface="Comic Sans MS" pitchFamily="66" charset="0"/>
              </a:rPr>
              <a:t>nerve stimulation </a:t>
            </a:r>
            <a:r>
              <a:rPr lang="en-US" sz="2000" dirty="0">
                <a:latin typeface="Comic Sans MS" pitchFamily="66" charset="0"/>
              </a:rPr>
              <a:t>as an adjunct to </a:t>
            </a:r>
            <a:r>
              <a:rPr lang="en-US" sz="2000" dirty="0" smtClean="0">
                <a:latin typeface="Comic Sans MS" pitchFamily="66" charset="0"/>
              </a:rPr>
              <a:t>core </a:t>
            </a:r>
            <a:r>
              <a:rPr lang="en-GB" sz="2000" dirty="0" smtClean="0">
                <a:latin typeface="Comic Sans MS" pitchFamily="66" charset="0"/>
              </a:rPr>
              <a:t>treatments </a:t>
            </a:r>
            <a:r>
              <a:rPr lang="en-GB" sz="2000" dirty="0">
                <a:latin typeface="Comic Sans MS" pitchFamily="66" charset="0"/>
              </a:rPr>
              <a:t>for pain relief</a:t>
            </a:r>
          </a:p>
        </p:txBody>
      </p:sp>
      <p:sp>
        <p:nvSpPr>
          <p:cNvPr id="3" name="Rectangle 2"/>
          <p:cNvSpPr/>
          <p:nvPr/>
        </p:nvSpPr>
        <p:spPr>
          <a:xfrm>
            <a:off x="4417656" y="927462"/>
            <a:ext cx="3397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NICE RECOMMENDATIONS</a:t>
            </a:r>
            <a:endParaRPr lang="en-GB" b="1" dirty="0"/>
          </a:p>
        </p:txBody>
      </p:sp>
      <p:pic>
        <p:nvPicPr>
          <p:cNvPr id="2050" name="Picture 2" descr="TENS (transcutaneous electrical nerve stimulation) - N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266" y="2207623"/>
            <a:ext cx="3616918" cy="240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79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1268" y="2277517"/>
            <a:ext cx="43194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mic Sans MS" pitchFamily="66" charset="0"/>
              </a:rPr>
              <a:t>ACUPUNCTURE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Recommendation</a:t>
            </a:r>
            <a:r>
              <a:rPr lang="en-GB" dirty="0">
                <a:latin typeface="Comic Sans MS" pitchFamily="66" charset="0"/>
              </a:rPr>
              <a:t>: </a:t>
            </a:r>
            <a:r>
              <a:rPr lang="en-GB" dirty="0" smtClean="0">
                <a:latin typeface="Comic Sans MS" pitchFamily="66" charset="0"/>
              </a:rPr>
              <a:t>Uncertain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• A recent pooled analysis of 16 RCTs </a:t>
            </a:r>
            <a:r>
              <a:rPr lang="en-US" dirty="0" smtClean="0">
                <a:latin typeface="Comic Sans MS" pitchFamily="66" charset="0"/>
              </a:rPr>
              <a:t>found statistically </a:t>
            </a:r>
            <a:r>
              <a:rPr lang="en-US" dirty="0">
                <a:latin typeface="Comic Sans MS" pitchFamily="66" charset="0"/>
              </a:rPr>
              <a:t>significant benefit of </a:t>
            </a:r>
            <a:r>
              <a:rPr lang="en-US" dirty="0" smtClean="0">
                <a:latin typeface="Comic Sans MS" pitchFamily="66" charset="0"/>
              </a:rPr>
              <a:t>acupuncture in </a:t>
            </a:r>
            <a:r>
              <a:rPr lang="en-US" dirty="0">
                <a:latin typeface="Comic Sans MS" pitchFamily="66" charset="0"/>
              </a:rPr>
              <a:t>sham-controlled trials, though this did </a:t>
            </a:r>
            <a:r>
              <a:rPr lang="en-US" dirty="0" smtClean="0">
                <a:latin typeface="Comic Sans MS" pitchFamily="66" charset="0"/>
              </a:rPr>
              <a:t>not reach </a:t>
            </a:r>
            <a:r>
              <a:rPr lang="en-US" dirty="0">
                <a:latin typeface="Comic Sans MS" pitchFamily="66" charset="0"/>
              </a:rPr>
              <a:t>the investigators’ threshold for clinical</a:t>
            </a:r>
          </a:p>
          <a:p>
            <a:r>
              <a:rPr lang="en-GB" dirty="0">
                <a:latin typeface="Comic Sans MS" pitchFamily="66" charset="0"/>
              </a:rPr>
              <a:t>significance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3280446" y="562876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OARSI RECOMMENDATIONS</a:t>
            </a:r>
            <a:endParaRPr lang="en-GB" b="1" dirty="0"/>
          </a:p>
        </p:txBody>
      </p:sp>
      <p:pic>
        <p:nvPicPr>
          <p:cNvPr id="3074" name="Picture 2" descr="PDF) Cardiovascular Response to Manual Acupuncture Needle Stimulation among  Apparently Healthy Nigerian Adul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6" b="6116"/>
          <a:stretch/>
        </p:blipFill>
        <p:spPr bwMode="auto">
          <a:xfrm>
            <a:off x="6099175" y="1685109"/>
            <a:ext cx="4682034" cy="382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35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0572" y="2078894"/>
            <a:ext cx="54297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mic Sans MS" pitchFamily="66" charset="0"/>
              </a:rPr>
              <a:t>Therapeutic ultrasound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Recommendation</a:t>
            </a:r>
            <a:r>
              <a:rPr lang="en-GB" dirty="0">
                <a:latin typeface="Comic Sans MS" pitchFamily="66" charset="0"/>
              </a:rPr>
              <a:t>: </a:t>
            </a:r>
            <a:r>
              <a:rPr lang="en-GB" dirty="0" smtClean="0">
                <a:latin typeface="Comic Sans MS" pitchFamily="66" charset="0"/>
              </a:rPr>
              <a:t>Uncertain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• SRs suggested a possible beneficial effect </a:t>
            </a:r>
            <a:r>
              <a:rPr lang="en-US" dirty="0" smtClean="0">
                <a:latin typeface="Comic Sans MS" pitchFamily="66" charset="0"/>
              </a:rPr>
              <a:t>of ultrasound </a:t>
            </a:r>
            <a:r>
              <a:rPr lang="en-US" dirty="0">
                <a:latin typeface="Comic Sans MS" pitchFamily="66" charset="0"/>
              </a:rPr>
              <a:t>for knee OA; however</a:t>
            </a:r>
            <a:r>
              <a:rPr lang="en-US" dirty="0" smtClean="0">
                <a:latin typeface="Comic Sans MS" pitchFamily="66" charset="0"/>
              </a:rPr>
              <a:t>,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the quality of </a:t>
            </a:r>
            <a:r>
              <a:rPr lang="en-US" dirty="0">
                <a:latin typeface="Comic Sans MS" pitchFamily="66" charset="0"/>
              </a:rPr>
              <a:t>the </a:t>
            </a:r>
            <a:r>
              <a:rPr lang="en-US" dirty="0" smtClean="0">
                <a:latin typeface="Comic Sans MS" pitchFamily="66" charset="0"/>
              </a:rPr>
              <a:t>analyzed </a:t>
            </a:r>
            <a:r>
              <a:rPr lang="en-US" dirty="0">
                <a:latin typeface="Comic Sans MS" pitchFamily="66" charset="0"/>
              </a:rPr>
              <a:t>evidence was low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No </a:t>
            </a:r>
            <a:r>
              <a:rPr lang="en-US" dirty="0" smtClean="0">
                <a:latin typeface="Comic Sans MS" pitchFamily="66" charset="0"/>
              </a:rPr>
              <a:t>safety risks </a:t>
            </a:r>
            <a:r>
              <a:rPr lang="en-US" dirty="0">
                <a:latin typeface="Comic Sans MS" pitchFamily="66" charset="0"/>
              </a:rPr>
              <a:t>were reported to be associated </a:t>
            </a:r>
            <a:r>
              <a:rPr lang="en-US" dirty="0" smtClean="0">
                <a:latin typeface="Comic Sans MS" pitchFamily="66" charset="0"/>
              </a:rPr>
              <a:t>with </a:t>
            </a:r>
            <a:r>
              <a:rPr lang="en-GB" dirty="0" smtClean="0">
                <a:latin typeface="Comic Sans MS" pitchFamily="66" charset="0"/>
              </a:rPr>
              <a:t>ultrasound</a:t>
            </a:r>
            <a:r>
              <a:rPr lang="en-GB" dirty="0">
                <a:latin typeface="Comic Sans MS" pitchFamily="66" charset="0"/>
              </a:rPr>
              <a:t>. </a:t>
            </a:r>
            <a:endParaRPr lang="en-GB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A </a:t>
            </a:r>
            <a:r>
              <a:rPr lang="en-GB" dirty="0">
                <a:latin typeface="Comic Sans MS" pitchFamily="66" charset="0"/>
              </a:rPr>
              <a:t>2012 RCT found no </a:t>
            </a:r>
            <a:r>
              <a:rPr lang="en-GB" dirty="0" smtClean="0">
                <a:latin typeface="Comic Sans MS" pitchFamily="66" charset="0"/>
              </a:rPr>
              <a:t>significant </a:t>
            </a:r>
            <a:r>
              <a:rPr lang="en-US" dirty="0" smtClean="0">
                <a:latin typeface="Comic Sans MS" pitchFamily="66" charset="0"/>
              </a:rPr>
              <a:t>differences </a:t>
            </a:r>
            <a:r>
              <a:rPr lang="en-US" dirty="0">
                <a:latin typeface="Comic Sans MS" pitchFamily="66" charset="0"/>
              </a:rPr>
              <a:t>between the groups for pain </a:t>
            </a:r>
            <a:r>
              <a:rPr lang="en-US" dirty="0" smtClean="0">
                <a:latin typeface="Comic Sans MS" pitchFamily="66" charset="0"/>
              </a:rPr>
              <a:t>or </a:t>
            </a:r>
            <a:r>
              <a:rPr lang="en-GB" dirty="0" smtClean="0">
                <a:latin typeface="Comic Sans MS" pitchFamily="66" charset="0"/>
              </a:rPr>
              <a:t>function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42149" y="1173871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OARSI RECOMMENDATIONS</a:t>
            </a:r>
            <a:endParaRPr lang="en-GB" b="1" dirty="0"/>
          </a:p>
        </p:txBody>
      </p:sp>
      <p:pic>
        <p:nvPicPr>
          <p:cNvPr id="4098" name="Picture 2" descr="How Therapeutic Ultrasound Device Works | Physiotherapy - Johari Digital  Healthcare Lt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738" y="2280527"/>
            <a:ext cx="5143499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7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3007" y="562876"/>
            <a:ext cx="8477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BEST PRACTICE RECOMMENDATIONS FOR THE MANAGEMENT OF RA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48994" y="1116874"/>
            <a:ext cx="434993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mic Sans MS" pitchFamily="66" charset="0"/>
              </a:rPr>
              <a:t>T</a:t>
            </a:r>
            <a:r>
              <a:rPr lang="en-US" b="1" dirty="0" smtClean="0">
                <a:latin typeface="Comic Sans MS" pitchFamily="66" charset="0"/>
              </a:rPr>
              <a:t>treatment </a:t>
            </a:r>
            <a:r>
              <a:rPr lang="en-US" b="1" dirty="0">
                <a:latin typeface="Comic Sans MS" pitchFamily="66" charset="0"/>
              </a:rPr>
              <a:t>profile 1: </a:t>
            </a:r>
            <a:endParaRPr lang="en-US" b="1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A </a:t>
            </a:r>
            <a:r>
              <a:rPr lang="en-US" dirty="0">
                <a:latin typeface="Comic Sans MS" pitchFamily="66" charset="0"/>
              </a:rPr>
              <a:t>short period of </a:t>
            </a:r>
            <a:r>
              <a:rPr lang="en-US" dirty="0" smtClean="0">
                <a:latin typeface="Comic Sans MS" pitchFamily="66" charset="0"/>
              </a:rPr>
              <a:t>education, </a:t>
            </a:r>
            <a:r>
              <a:rPr lang="en-GB" dirty="0" smtClean="0">
                <a:latin typeface="Comic Sans MS" pitchFamily="66" charset="0"/>
              </a:rPr>
              <a:t>advice</a:t>
            </a:r>
            <a:r>
              <a:rPr lang="en-GB" dirty="0">
                <a:latin typeface="Comic Sans MS" pitchFamily="66" charset="0"/>
              </a:rPr>
              <a:t>, </a:t>
            </a:r>
            <a:r>
              <a:rPr lang="en-GB" dirty="0" smtClean="0">
                <a:latin typeface="Comic Sans MS" pitchFamily="66" charset="0"/>
              </a:rPr>
              <a:t>and exercise/movement instruction</a:t>
            </a:r>
          </a:p>
          <a:p>
            <a:endParaRPr lang="en-GB" dirty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  <a:p>
            <a:r>
              <a:rPr lang="en-US" b="1" dirty="0" smtClean="0">
                <a:latin typeface="Comic Sans MS" pitchFamily="66" charset="0"/>
              </a:rPr>
              <a:t>Treatment </a:t>
            </a:r>
            <a:r>
              <a:rPr lang="en-US" b="1" dirty="0">
                <a:latin typeface="Comic Sans MS" pitchFamily="66" charset="0"/>
              </a:rPr>
              <a:t>profile 2</a:t>
            </a:r>
            <a:r>
              <a:rPr lang="en-US" dirty="0">
                <a:latin typeface="Comic Sans MS" pitchFamily="66" charset="0"/>
              </a:rPr>
              <a:t>: </a:t>
            </a:r>
            <a:endParaRPr lang="en-US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A </a:t>
            </a:r>
            <a:r>
              <a:rPr lang="en-US" dirty="0">
                <a:latin typeface="Comic Sans MS" pitchFamily="66" charset="0"/>
              </a:rPr>
              <a:t>short period of guidance </a:t>
            </a:r>
            <a:r>
              <a:rPr lang="en-US" dirty="0" smtClean="0">
                <a:latin typeface="Comic Sans MS" pitchFamily="66" charset="0"/>
              </a:rPr>
              <a:t>and supervision </a:t>
            </a:r>
            <a:r>
              <a:rPr lang="en-US" dirty="0">
                <a:latin typeface="Comic Sans MS" pitchFamily="66" charset="0"/>
              </a:rPr>
              <a:t>in addition to 1, </a:t>
            </a:r>
            <a:r>
              <a:rPr lang="en-US" dirty="0" smtClean="0">
                <a:latin typeface="Comic Sans MS" pitchFamily="66" charset="0"/>
              </a:rPr>
              <a:t>e.g., </a:t>
            </a:r>
            <a:r>
              <a:rPr lang="en-US" dirty="0">
                <a:latin typeface="Comic Sans MS" pitchFamily="66" charset="0"/>
              </a:rPr>
              <a:t>due to </a:t>
            </a:r>
            <a:r>
              <a:rPr lang="en-US" dirty="0" smtClean="0">
                <a:latin typeface="Comic Sans MS" pitchFamily="66" charset="0"/>
              </a:rPr>
              <a:t>the complexity </a:t>
            </a:r>
            <a:r>
              <a:rPr lang="en-US" dirty="0">
                <a:latin typeface="Comic Sans MS" pitchFamily="66" charset="0"/>
              </a:rPr>
              <a:t>or severity of problems or </a:t>
            </a:r>
            <a:r>
              <a:rPr lang="en-US" dirty="0" smtClean="0">
                <a:latin typeface="Comic Sans MS" pitchFamily="66" charset="0"/>
              </a:rPr>
              <a:t>limited </a:t>
            </a:r>
            <a:r>
              <a:rPr lang="en-GB" dirty="0" smtClean="0">
                <a:latin typeface="Comic Sans MS" pitchFamily="66" charset="0"/>
              </a:rPr>
              <a:t>self-management skills</a:t>
            </a:r>
          </a:p>
          <a:p>
            <a:pPr marL="285750" indent="-285750">
              <a:buFont typeface="Arial" charset="0"/>
              <a:buChar char="•"/>
            </a:pPr>
            <a:endParaRPr lang="en-GB" dirty="0">
              <a:latin typeface="Comic Sans MS" pitchFamily="66" charset="0"/>
            </a:endParaRPr>
          </a:p>
          <a:p>
            <a:r>
              <a:rPr lang="en-US" b="1" dirty="0" smtClean="0">
                <a:latin typeface="Comic Sans MS" pitchFamily="66" charset="0"/>
              </a:rPr>
              <a:t>Treatment </a:t>
            </a:r>
            <a:r>
              <a:rPr lang="en-US" b="1" dirty="0">
                <a:latin typeface="Comic Sans MS" pitchFamily="66" charset="0"/>
              </a:rPr>
              <a:t>profile 3</a:t>
            </a:r>
            <a:r>
              <a:rPr lang="en-US" dirty="0">
                <a:latin typeface="Comic Sans MS" pitchFamily="66" charset="0"/>
              </a:rPr>
              <a:t>: </a:t>
            </a:r>
            <a:endParaRPr lang="en-US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Intensified </a:t>
            </a:r>
            <a:r>
              <a:rPr lang="en-US" dirty="0">
                <a:latin typeface="Comic Sans MS" pitchFamily="66" charset="0"/>
              </a:rPr>
              <a:t>guidance </a:t>
            </a:r>
            <a:r>
              <a:rPr lang="en-US" dirty="0" smtClean="0">
                <a:latin typeface="Comic Sans MS" pitchFamily="66" charset="0"/>
              </a:rPr>
              <a:t>and supervision </a:t>
            </a:r>
            <a:r>
              <a:rPr lang="en-US" dirty="0">
                <a:latin typeface="Comic Sans MS" pitchFamily="66" charset="0"/>
              </a:rPr>
              <a:t>in addition to 1, </a:t>
            </a:r>
            <a:r>
              <a:rPr lang="en-US" dirty="0" err="1">
                <a:latin typeface="Comic Sans MS" pitchFamily="66" charset="0"/>
              </a:rPr>
              <a:t>eg</a:t>
            </a:r>
            <a:r>
              <a:rPr lang="en-US" dirty="0">
                <a:latin typeface="Comic Sans MS" pitchFamily="66" charset="0"/>
              </a:rPr>
              <a:t>, due to the </a:t>
            </a:r>
            <a:r>
              <a:rPr lang="en-US" dirty="0" smtClean="0">
                <a:latin typeface="Comic Sans MS" pitchFamily="66" charset="0"/>
              </a:rPr>
              <a:t>presence of </a:t>
            </a:r>
            <a:r>
              <a:rPr lang="en-US" dirty="0">
                <a:latin typeface="Comic Sans MS" pitchFamily="66" charset="0"/>
              </a:rPr>
              <a:t>serious comorbidity or complications of </a:t>
            </a:r>
            <a:r>
              <a:rPr lang="en-US" dirty="0" smtClean="0">
                <a:latin typeface="Comic Sans MS" pitchFamily="66" charset="0"/>
              </a:rPr>
              <a:t>the </a:t>
            </a:r>
            <a:r>
              <a:rPr lang="en-GB" dirty="0" smtClean="0">
                <a:latin typeface="Comic Sans MS" pitchFamily="66" charset="0"/>
              </a:rPr>
              <a:t>disease </a:t>
            </a:r>
            <a:r>
              <a:rPr lang="en-GB" dirty="0">
                <a:latin typeface="Comic Sans MS" pitchFamily="66" charset="0"/>
              </a:rPr>
              <a:t>or its </a:t>
            </a:r>
            <a:r>
              <a:rPr lang="en-GB" dirty="0" smtClean="0">
                <a:latin typeface="Comic Sans MS" pitchFamily="66" charset="0"/>
              </a:rPr>
              <a:t>treatment</a:t>
            </a:r>
          </a:p>
          <a:p>
            <a:endParaRPr lang="en-GB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1166" y="2046172"/>
            <a:ext cx="34050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Physical therapists should classify patients with RA into 1 of 3 treatment profiles based on the initial</a:t>
            </a:r>
          </a:p>
          <a:p>
            <a:r>
              <a:rPr lang="en-GB" dirty="0">
                <a:latin typeface="Comic Sans MS" pitchFamily="66" charset="0"/>
              </a:rPr>
              <a:t>Assessment of self management skills: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6583" y="5198404"/>
            <a:ext cx="38622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PTJ: Physical Therapy &amp; Rehabilitation Journal | </a:t>
            </a:r>
            <a:r>
              <a:rPr lang="en-US" sz="1000" b="1" i="1" dirty="0">
                <a:solidFill>
                  <a:srgbClr val="FF0000"/>
                </a:solidFill>
              </a:rPr>
              <a:t>Physical Therapy</a:t>
            </a:r>
            <a:r>
              <a:rPr lang="en-US" sz="1000" b="1" dirty="0">
                <a:solidFill>
                  <a:srgbClr val="FF0000"/>
                </a:solidFill>
              </a:rPr>
              <a:t>, 2021;101:1–16</a:t>
            </a:r>
          </a:p>
          <a:p>
            <a:r>
              <a:rPr lang="en-GB" sz="1000" b="1" dirty="0">
                <a:solidFill>
                  <a:srgbClr val="FF0000"/>
                </a:solidFill>
              </a:rPr>
              <a:t>https://doi.org/10.1093/ptj/pzab127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Advance access publication date May 17, 2021</a:t>
            </a:r>
          </a:p>
          <a:p>
            <a:r>
              <a:rPr lang="en-GB" sz="1000" b="1" dirty="0">
                <a:solidFill>
                  <a:srgbClr val="FF0000"/>
                </a:solidFill>
              </a:rPr>
              <a:t>Clinical Practice Guidelines</a:t>
            </a:r>
          </a:p>
        </p:txBody>
      </p:sp>
    </p:spTree>
    <p:extLst>
      <p:ext uri="{BB962C8B-B14F-4D97-AF65-F5344CB8AC3E}">
        <p14:creationId xmlns:p14="http://schemas.microsoft.com/office/powerpoint/2010/main" val="340160616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38651" y="1933717"/>
            <a:ext cx="4820195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.</a:t>
            </a:r>
            <a:endParaRPr lang="en-US" sz="1600" dirty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Common deformities sequel to RA and how ıt could be prevented with emphasıs on self management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Easy to follow pictorial  leaflet  for exercise on land and in water, rest. Use of splint and general relaxation should be provided</a:t>
            </a:r>
            <a:endParaRPr lang="en-US" dirty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When  </a:t>
            </a:r>
            <a:r>
              <a:rPr lang="en-US" dirty="0">
                <a:latin typeface="Comic Sans MS" pitchFamily="66" charset="0"/>
              </a:rPr>
              <a:t>possible </a:t>
            </a:r>
            <a:r>
              <a:rPr lang="en-US" dirty="0" smtClean="0">
                <a:latin typeface="Comic Sans MS" pitchFamily="66" charset="0"/>
              </a:rPr>
              <a:t>audiovisuals </a:t>
            </a:r>
            <a:r>
              <a:rPr lang="en-US" dirty="0">
                <a:latin typeface="Comic Sans MS" pitchFamily="66" charset="0"/>
              </a:rPr>
              <a:t>about the </a:t>
            </a:r>
            <a:r>
              <a:rPr lang="en-US" dirty="0" smtClean="0">
                <a:latin typeface="Comic Sans MS" pitchFamily="66" charset="0"/>
              </a:rPr>
              <a:t>disease and treatment strategies </a:t>
            </a:r>
            <a:r>
              <a:rPr lang="en-US" dirty="0">
                <a:latin typeface="Comic Sans MS" pitchFamily="66" charset="0"/>
              </a:rPr>
              <a:t>should be </a:t>
            </a:r>
            <a:r>
              <a:rPr lang="en-US" dirty="0" smtClean="0">
                <a:latin typeface="Comic Sans MS" pitchFamily="66" charset="0"/>
              </a:rPr>
              <a:t>used and make available.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Encourage group discussion among the patients</a:t>
            </a:r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8328" y="847862"/>
            <a:ext cx="52325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BEST PRACTICE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RECOMMENDATIONS FOR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RA PATIENTS EDUCATION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92629" y="1859339"/>
            <a:ext cx="35269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>
                <a:latin typeface="Comic Sans MS" pitchFamily="66" charset="0"/>
              </a:rPr>
              <a:t>Education</a:t>
            </a:r>
          </a:p>
          <a:p>
            <a:r>
              <a:rPr lang="en-US" dirty="0">
                <a:latin typeface="Comic Sans MS" pitchFamily="66" charset="0"/>
              </a:rPr>
              <a:t>Both family and patient must be educated as to the nature</a:t>
            </a:r>
          </a:p>
          <a:p>
            <a:r>
              <a:rPr lang="en-US" dirty="0">
                <a:latin typeface="Comic Sans MS" pitchFamily="66" charset="0"/>
              </a:rPr>
              <a:t>of the disease. The following topics should be discussed: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latin typeface="Comic Sans MS" pitchFamily="66" charset="0"/>
              </a:rPr>
              <a:t>Description of joint structure.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What RA is and is not?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omic Sans MS" pitchFamily="66" charset="0"/>
              </a:rPr>
              <a:t>E</a:t>
            </a:r>
            <a:r>
              <a:rPr lang="en-US" dirty="0" smtClean="0">
                <a:latin typeface="Comic Sans MS" pitchFamily="66" charset="0"/>
              </a:rPr>
              <a:t>ffect </a:t>
            </a:r>
            <a:r>
              <a:rPr lang="en-US" dirty="0">
                <a:latin typeface="Comic Sans MS" pitchFamily="66" charset="0"/>
              </a:rPr>
              <a:t>rheumatoid arthritis  on joints connective tissues and organs in the body.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omic Sans MS" pitchFamily="66" charset="0"/>
              </a:rPr>
              <a:t>Emphasis  on present management strategies and how the patients and the family members could be part of 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08578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50288" y="1783465"/>
            <a:ext cx="465356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US" dirty="0" smtClean="0"/>
              <a:t>“</a:t>
            </a:r>
            <a:r>
              <a:rPr lang="en-US" sz="2400" b="1" dirty="0" smtClean="0">
                <a:latin typeface="Comic Sans MS" pitchFamily="66" charset="0"/>
              </a:rPr>
              <a:t>Don’t </a:t>
            </a:r>
            <a:r>
              <a:rPr lang="en-US" sz="2400" b="1" dirty="0">
                <a:latin typeface="Comic Sans MS" pitchFamily="66" charset="0"/>
              </a:rPr>
              <a:t>stop moving because you get </a:t>
            </a:r>
            <a:r>
              <a:rPr lang="en-US" sz="2400" b="1" dirty="0" smtClean="0">
                <a:latin typeface="Comic Sans MS" pitchFamily="66" charset="0"/>
              </a:rPr>
              <a:t>old and suffering with arthritis. </a:t>
            </a:r>
            <a:r>
              <a:rPr lang="en-US" sz="2400" b="1" dirty="0">
                <a:latin typeface="Comic Sans MS" pitchFamily="66" charset="0"/>
              </a:rPr>
              <a:t>You get </a:t>
            </a:r>
            <a:r>
              <a:rPr lang="en-US" sz="2400" b="1" dirty="0" smtClean="0">
                <a:latin typeface="Comic Sans MS" pitchFamily="66" charset="0"/>
              </a:rPr>
              <a:t>old and suffer arthritis </a:t>
            </a:r>
            <a:r>
              <a:rPr lang="en-US" sz="2400" b="1" dirty="0">
                <a:latin typeface="Comic Sans MS" pitchFamily="66" charset="0"/>
              </a:rPr>
              <a:t>because you </a:t>
            </a:r>
            <a:r>
              <a:rPr lang="en-US" sz="2400" b="1" dirty="0" smtClean="0">
                <a:latin typeface="Comic Sans MS" pitchFamily="66" charset="0"/>
              </a:rPr>
              <a:t>stop </a:t>
            </a:r>
            <a:r>
              <a:rPr lang="en-GB" sz="2400" b="1" dirty="0" smtClean="0">
                <a:latin typeface="Comic Sans MS" pitchFamily="66" charset="0"/>
              </a:rPr>
              <a:t>moving!”</a:t>
            </a:r>
          </a:p>
          <a:p>
            <a:endParaRPr lang="en-GB" sz="2400" b="1" dirty="0">
              <a:latin typeface="Comic Sans MS" pitchFamily="66" charset="0"/>
            </a:endParaRPr>
          </a:p>
          <a:p>
            <a:endParaRPr lang="en-GB" sz="2400" b="1" dirty="0" smtClean="0">
              <a:latin typeface="Comic Sans MS" pitchFamily="66" charset="0"/>
            </a:endParaRPr>
          </a:p>
          <a:p>
            <a:r>
              <a:rPr lang="en-GB" sz="2400" b="1" dirty="0" smtClean="0">
                <a:latin typeface="Comic Sans MS" pitchFamily="66" charset="0"/>
              </a:rPr>
              <a:t>Thank you </a:t>
            </a:r>
            <a:endParaRPr lang="en-GB" sz="2400" b="1" dirty="0">
              <a:latin typeface="Comic Sans MS" pitchFamily="66" charset="0"/>
            </a:endParaRPr>
          </a:p>
        </p:txBody>
      </p:sp>
      <p:pic>
        <p:nvPicPr>
          <p:cNvPr id="5" name="Picture 4" descr="Inspirational Quotes From a Children Home - Sherlock Healthcar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3"/>
          <a:stretch/>
        </p:blipFill>
        <p:spPr bwMode="auto">
          <a:xfrm>
            <a:off x="1192571" y="1671824"/>
            <a:ext cx="3250641" cy="35472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276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41183" y="2684000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Comic Sans MS" pitchFamily="66" charset="0"/>
              </a:rPr>
              <a:t>EPIDEMIOLOGY </a:t>
            </a:r>
            <a:endParaRPr lang="en-US" sz="2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93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80315" y="1006368"/>
            <a:ext cx="690307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 smtClean="0">
                <a:latin typeface="Comic Sans MS" pitchFamily="66" charset="0"/>
              </a:rPr>
              <a:t>WHO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700" dirty="0" smtClean="0">
                <a:latin typeface="Comic Sans MS" pitchFamily="66" charset="0"/>
              </a:rPr>
              <a:t>In </a:t>
            </a:r>
            <a:r>
              <a:rPr lang="en-US" sz="1700" dirty="0">
                <a:latin typeface="Comic Sans MS" pitchFamily="66" charset="0"/>
              </a:rPr>
              <a:t>2019, about 528 million people worldwide were living with osteoarthritis; an increase of 113% since </a:t>
            </a:r>
            <a:r>
              <a:rPr lang="en-US" sz="1700" dirty="0" smtClean="0">
                <a:latin typeface="Comic Sans MS" pitchFamily="66" charset="0"/>
              </a:rPr>
              <a:t>1990 (</a:t>
            </a:r>
            <a:r>
              <a:rPr lang="en-US" sz="17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sz="1700" dirty="0" smtClean="0">
                <a:latin typeface="Comic Sans MS" pitchFamily="66" charset="0"/>
              </a:rPr>
              <a:t>)</a:t>
            </a:r>
          </a:p>
          <a:p>
            <a:pPr marL="285750" indent="-285750">
              <a:buFont typeface="Arial" charset="0"/>
              <a:buChar char="•"/>
            </a:pPr>
            <a:endParaRPr lang="en-US" sz="1700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700" dirty="0" smtClean="0">
                <a:latin typeface="Comic Sans MS" pitchFamily="66" charset="0"/>
              </a:rPr>
              <a:t>About </a:t>
            </a:r>
            <a:r>
              <a:rPr lang="en-US" sz="1700" dirty="0">
                <a:latin typeface="Comic Sans MS" pitchFamily="66" charset="0"/>
              </a:rPr>
              <a:t>73% of people living with osteoarthritis are older than 55 </a:t>
            </a:r>
            <a:r>
              <a:rPr lang="en-US" sz="1700" dirty="0" smtClean="0">
                <a:latin typeface="Comic Sans MS" pitchFamily="66" charset="0"/>
              </a:rPr>
              <a:t>years </a:t>
            </a:r>
            <a:r>
              <a:rPr lang="en-US" sz="1700" dirty="0">
                <a:latin typeface="Comic Sans MS" pitchFamily="66" charset="0"/>
              </a:rPr>
              <a:t>(</a:t>
            </a:r>
            <a:r>
              <a:rPr lang="en-US" sz="17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sz="1700" dirty="0">
                <a:latin typeface="Comic Sans MS" pitchFamily="66" charset="0"/>
              </a:rPr>
              <a:t>)</a:t>
            </a:r>
            <a:endParaRPr lang="en-US" sz="1700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1700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700" dirty="0">
                <a:latin typeface="Comic Sans MS" pitchFamily="66" charset="0"/>
              </a:rPr>
              <a:t>With ageing populations and increasing rates of obesity and injury, the prevalence of osteoarthritis is expected to continue to increase </a:t>
            </a:r>
            <a:r>
              <a:rPr lang="en-US" sz="1700" dirty="0" smtClean="0">
                <a:latin typeface="Comic Sans MS" pitchFamily="66" charset="0"/>
              </a:rPr>
              <a:t>globally </a:t>
            </a:r>
            <a:r>
              <a:rPr lang="en-US" sz="1700" dirty="0">
                <a:latin typeface="Comic Sans MS" pitchFamily="66" charset="0"/>
              </a:rPr>
              <a:t>(</a:t>
            </a:r>
            <a:r>
              <a:rPr lang="en-US" sz="17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sz="1700" dirty="0">
                <a:latin typeface="Comic Sans MS" pitchFamily="66" charset="0"/>
              </a:rPr>
              <a:t>)</a:t>
            </a:r>
            <a:endParaRPr lang="en-US" sz="1700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1700" dirty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700" dirty="0" smtClean="0">
                <a:latin typeface="Comic Sans MS" pitchFamily="66" charset="0"/>
              </a:rPr>
              <a:t> </a:t>
            </a:r>
            <a:r>
              <a:rPr lang="en-US" sz="1700" dirty="0">
                <a:latin typeface="Comic Sans MS" pitchFamily="66" charset="0"/>
              </a:rPr>
              <a:t>60% are </a:t>
            </a:r>
            <a:r>
              <a:rPr lang="en-US" sz="1700" dirty="0" smtClean="0">
                <a:latin typeface="Comic Sans MS" pitchFamily="66" charset="0"/>
              </a:rPr>
              <a:t>female.</a:t>
            </a:r>
          </a:p>
          <a:p>
            <a:pPr marL="285750" indent="-285750">
              <a:buFont typeface="Arial" charset="0"/>
              <a:buChar char="•"/>
            </a:pPr>
            <a:endParaRPr lang="en-US" sz="1700" dirty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700" dirty="0" smtClean="0">
                <a:latin typeface="Comic Sans MS" pitchFamily="66" charset="0"/>
              </a:rPr>
              <a:t>The </a:t>
            </a:r>
            <a:r>
              <a:rPr lang="en-US" sz="1700" dirty="0">
                <a:latin typeface="Comic Sans MS" pitchFamily="66" charset="0"/>
              </a:rPr>
              <a:t>knee is the most frequently affected joint, followed by the hip and the </a:t>
            </a:r>
            <a:r>
              <a:rPr lang="en-US" sz="1700" dirty="0" smtClean="0">
                <a:latin typeface="Comic Sans MS" pitchFamily="66" charset="0"/>
              </a:rPr>
              <a:t>hand (</a:t>
            </a:r>
            <a:r>
              <a:rPr lang="en-US" sz="17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sz="1700" dirty="0" smtClean="0">
                <a:latin typeface="Comic Sans MS" pitchFamily="66" charset="0"/>
              </a:rPr>
              <a:t>) .</a:t>
            </a:r>
          </a:p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5937" y="306498"/>
            <a:ext cx="32325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Comic Sans MS" pitchFamily="66" charset="0"/>
              </a:rPr>
              <a:t>Epidemiology (OA)</a:t>
            </a:r>
            <a:endParaRPr lang="en-US" sz="2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3138" y="5310138"/>
            <a:ext cx="107152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smtClean="0">
                <a:solidFill>
                  <a:srgbClr val="FF0000"/>
                </a:solidFill>
              </a:rPr>
              <a:t>GBD </a:t>
            </a:r>
            <a:r>
              <a:rPr lang="en-US" sz="1200" dirty="0">
                <a:solidFill>
                  <a:srgbClr val="FF0000"/>
                </a:solidFill>
              </a:rPr>
              <a:t>2019: Global burden of 369 diseases and injuries in 204 countries and territories, 1990–2019: a systematic analysis for the Global Burden of Disease Study 2019. https://vizhub.healthdata.org/gbd-results</a:t>
            </a:r>
            <a:r>
              <a:rPr lang="en-US" sz="1200" dirty="0" smtClean="0">
                <a:solidFill>
                  <a:srgbClr val="FF0000"/>
                </a:solidFill>
              </a:rPr>
              <a:t>/.</a:t>
            </a:r>
          </a:p>
          <a:p>
            <a:pPr marL="228600" indent="-228600">
              <a:buAutoNum type="arabicPeriod"/>
            </a:pPr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</a:rPr>
              <a:t>2. Long H, Liu Q, Yin H, </a:t>
            </a:r>
            <a:r>
              <a:rPr lang="en-US" sz="1200" dirty="0" err="1">
                <a:solidFill>
                  <a:srgbClr val="FF0000"/>
                </a:solidFill>
              </a:rPr>
              <a:t>Diao</a:t>
            </a:r>
            <a:r>
              <a:rPr lang="en-US" sz="1200" dirty="0">
                <a:solidFill>
                  <a:srgbClr val="FF0000"/>
                </a:solidFill>
              </a:rPr>
              <a:t> N, Zhang Y, Lin J et al. Prevalence trends of site-specific osteoarthritis from 1990 to 2019: Findings from the global burden of disease study 2019. Arthritis </a:t>
            </a:r>
            <a:r>
              <a:rPr lang="en-US" sz="1200" dirty="0" err="1">
                <a:solidFill>
                  <a:srgbClr val="FF0000"/>
                </a:solidFill>
              </a:rPr>
              <a:t>Rheumatol</a:t>
            </a:r>
            <a:r>
              <a:rPr lang="en-US" sz="1200" dirty="0">
                <a:solidFill>
                  <a:srgbClr val="FF0000"/>
                </a:solidFill>
              </a:rPr>
              <a:t> 2022; 74(7): 1172-1183.</a:t>
            </a:r>
          </a:p>
        </p:txBody>
      </p:sp>
    </p:spTree>
    <p:extLst>
      <p:ext uri="{BB962C8B-B14F-4D97-AF65-F5344CB8AC3E}">
        <p14:creationId xmlns:p14="http://schemas.microsoft.com/office/powerpoint/2010/main" val="116885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38152" y="5432185"/>
            <a:ext cx="54649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rgbClr val="FF0000"/>
                </a:solidFill>
              </a:rPr>
              <a:t>Cieza</a:t>
            </a:r>
            <a:r>
              <a:rPr lang="en-US" sz="1000" dirty="0">
                <a:solidFill>
                  <a:srgbClr val="FF0000"/>
                </a:solidFill>
              </a:rPr>
              <a:t> A, Causey K, </a:t>
            </a:r>
            <a:r>
              <a:rPr lang="en-US" sz="1000" dirty="0" err="1">
                <a:solidFill>
                  <a:srgbClr val="FF0000"/>
                </a:solidFill>
              </a:rPr>
              <a:t>Kamenow</a:t>
            </a:r>
            <a:r>
              <a:rPr lang="en-US" sz="1000" dirty="0">
                <a:solidFill>
                  <a:srgbClr val="FF0000"/>
                </a:solidFill>
              </a:rPr>
              <a:t> K, </a:t>
            </a:r>
            <a:r>
              <a:rPr lang="en-US" sz="1000" dirty="0" err="1">
                <a:solidFill>
                  <a:srgbClr val="FF0000"/>
                </a:solidFill>
              </a:rPr>
              <a:t>Wulf</a:t>
            </a:r>
            <a:r>
              <a:rPr lang="en-US" sz="1000" dirty="0">
                <a:solidFill>
                  <a:srgbClr val="FF0000"/>
                </a:solidFill>
              </a:rPr>
              <a:t> Hansen S, </a:t>
            </a:r>
            <a:r>
              <a:rPr lang="en-US" sz="1000" dirty="0" err="1">
                <a:solidFill>
                  <a:srgbClr val="FF0000"/>
                </a:solidFill>
              </a:rPr>
              <a:t>Chatterji</a:t>
            </a:r>
            <a:r>
              <a:rPr lang="en-US" sz="1000" dirty="0">
                <a:solidFill>
                  <a:srgbClr val="FF0000"/>
                </a:solidFill>
              </a:rPr>
              <a:t> S, </a:t>
            </a:r>
            <a:r>
              <a:rPr lang="en-US" sz="1000" dirty="0" err="1">
                <a:solidFill>
                  <a:srgbClr val="FF0000"/>
                </a:solidFill>
              </a:rPr>
              <a:t>Vos</a:t>
            </a:r>
            <a:r>
              <a:rPr lang="en-US" sz="1000" dirty="0">
                <a:solidFill>
                  <a:srgbClr val="FF0000"/>
                </a:solidFill>
              </a:rPr>
              <a:t> T. Global estimates of the need for rehabilitation based on the Global Burden of Disease study 2019: a systematic analysis for the Global Burden of Disease Study 2019. Lancet. 2020 Dec 19; 396(10267): 2006–2017.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1396" y="1954994"/>
            <a:ext cx="32325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Comic Sans MS" pitchFamily="66" charset="0"/>
              </a:rPr>
              <a:t>Epidemiology (OA)</a:t>
            </a:r>
            <a:endParaRPr lang="en-US" sz="2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296733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WHO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>
                <a:latin typeface="Comic Sans MS" pitchFamily="66" charset="0"/>
              </a:rPr>
              <a:t>344 </a:t>
            </a:r>
            <a:r>
              <a:rPr lang="en-US" b="1" dirty="0">
                <a:latin typeface="Comic Sans MS" pitchFamily="66" charset="0"/>
              </a:rPr>
              <a:t>million people living with osteoarthritis experience severity levels (moderate or severe) that could benefit from </a:t>
            </a:r>
            <a:r>
              <a:rPr lang="en-US" b="1" dirty="0" smtClean="0">
                <a:latin typeface="Comic Sans MS" pitchFamily="66" charset="0"/>
              </a:rPr>
              <a:t>rehabilitation</a:t>
            </a:r>
          </a:p>
          <a:p>
            <a:r>
              <a:rPr lang="en-US" b="1" dirty="0" smtClean="0">
                <a:latin typeface="Comic Sans MS" pitchFamily="66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801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55323" y="1289703"/>
            <a:ext cx="64308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WHO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In </a:t>
            </a:r>
            <a:r>
              <a:rPr lang="en-US" dirty="0">
                <a:latin typeface="Comic Sans MS" pitchFamily="66" charset="0"/>
              </a:rPr>
              <a:t>2019, 18 million people worldwide were living with rheumatoid arthritis (1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About 70% of people living with rheumatoid arthritis are </a:t>
            </a:r>
            <a:r>
              <a:rPr lang="en-US" dirty="0" smtClean="0">
                <a:latin typeface="Comic Sans MS" pitchFamily="66" charset="0"/>
              </a:rPr>
              <a:t>women,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55</a:t>
            </a:r>
            <a:r>
              <a:rPr lang="en-US" dirty="0">
                <a:latin typeface="Comic Sans MS" pitchFamily="66" charset="0"/>
              </a:rPr>
              <a:t>% are older than 55 years (1</a:t>
            </a:r>
            <a:r>
              <a:rPr lang="en-US" dirty="0" smtClean="0">
                <a:latin typeface="Comic Sans MS" pitchFamily="66" charset="0"/>
              </a:rPr>
              <a:t>).</a:t>
            </a:r>
          </a:p>
          <a:p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13 </a:t>
            </a:r>
            <a:r>
              <a:rPr lang="en-US" dirty="0">
                <a:latin typeface="Comic Sans MS" pitchFamily="66" charset="0"/>
              </a:rPr>
              <a:t>million people with rheumatoid arthritis experience severity levels (moderate or severe) that could benefit from rehabilitation (2)</a:t>
            </a:r>
          </a:p>
        </p:txBody>
      </p:sp>
      <p:sp>
        <p:nvSpPr>
          <p:cNvPr id="5" name="Rectangle 4"/>
          <p:cNvSpPr/>
          <p:nvPr/>
        </p:nvSpPr>
        <p:spPr>
          <a:xfrm>
            <a:off x="555937" y="306498"/>
            <a:ext cx="32325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Comic Sans MS" pitchFamily="66" charset="0"/>
              </a:rPr>
              <a:t>Epidemiology (RA)</a:t>
            </a:r>
            <a:endParaRPr lang="en-US" sz="2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2894" y="5129833"/>
            <a:ext cx="76157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smtClean="0">
                <a:solidFill>
                  <a:srgbClr val="FF0000"/>
                </a:solidFill>
              </a:rPr>
              <a:t>GBD </a:t>
            </a:r>
            <a:r>
              <a:rPr lang="en-US" sz="1200" dirty="0">
                <a:solidFill>
                  <a:srgbClr val="FF0000"/>
                </a:solidFill>
              </a:rPr>
              <a:t>2019: Global burden of 369 diseases and injuries in 204 countries and territories, 1990–2019: a systematic analysis for the Global Burden of Disease Study 2019. https://vizhub.healthdata.org/gbd-results</a:t>
            </a:r>
            <a:r>
              <a:rPr lang="en-US" sz="1200" dirty="0" smtClean="0">
                <a:solidFill>
                  <a:srgbClr val="FF0000"/>
                </a:solidFill>
              </a:rPr>
              <a:t>/.</a:t>
            </a:r>
          </a:p>
          <a:p>
            <a:pPr marL="228600" indent="-228600">
              <a:buAutoNum type="arabicPeriod"/>
            </a:pPr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</a:rPr>
              <a:t>2. Long H, Liu Q, Yin H, </a:t>
            </a:r>
            <a:r>
              <a:rPr lang="en-US" sz="1200" dirty="0" err="1">
                <a:solidFill>
                  <a:srgbClr val="FF0000"/>
                </a:solidFill>
              </a:rPr>
              <a:t>Diao</a:t>
            </a:r>
            <a:r>
              <a:rPr lang="en-US" sz="1200" dirty="0">
                <a:solidFill>
                  <a:srgbClr val="FF0000"/>
                </a:solidFill>
              </a:rPr>
              <a:t> N, Zhang Y, Lin J et al. Prevalence trends of site-specific osteoarthritis from 1990 to 2019: Findings from the global burden of disease study 2019. Arthritis </a:t>
            </a:r>
            <a:r>
              <a:rPr lang="en-US" sz="1200" dirty="0" err="1">
                <a:solidFill>
                  <a:srgbClr val="FF0000"/>
                </a:solidFill>
              </a:rPr>
              <a:t>Rheumatol</a:t>
            </a:r>
            <a:r>
              <a:rPr lang="en-US" sz="1200" dirty="0">
                <a:solidFill>
                  <a:srgbClr val="FF0000"/>
                </a:solidFill>
              </a:rPr>
              <a:t> 2022; 74(7): 1172-1183.</a:t>
            </a:r>
          </a:p>
        </p:txBody>
      </p:sp>
    </p:spTree>
    <p:extLst>
      <p:ext uri="{BB962C8B-B14F-4D97-AF65-F5344CB8AC3E}">
        <p14:creationId xmlns:p14="http://schemas.microsoft.com/office/powerpoint/2010/main" val="383880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3758" y="1959406"/>
            <a:ext cx="6366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 </a:t>
            </a:r>
          </a:p>
          <a:p>
            <a:r>
              <a:rPr lang="en-US" dirty="0" smtClean="0">
                <a:latin typeface="Comic Sans MS" pitchFamily="66" charset="0"/>
              </a:rPr>
              <a:t>2022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9.8</a:t>
            </a:r>
            <a:r>
              <a:rPr lang="en-US" dirty="0">
                <a:latin typeface="Comic Sans MS" pitchFamily="66" charset="0"/>
              </a:rPr>
              <a:t>% (22.7 million people)  of U.S. population now report to be activity limited due to </a:t>
            </a:r>
            <a:r>
              <a:rPr lang="en-US" dirty="0" smtClean="0">
                <a:latin typeface="Comic Sans MS" pitchFamily="66" charset="0"/>
              </a:rPr>
              <a:t>arthritis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37</a:t>
            </a:r>
            <a:r>
              <a:rPr lang="en-US" dirty="0">
                <a:latin typeface="Comic Sans MS" pitchFamily="66" charset="0"/>
              </a:rPr>
              <a:t>% of those with arthritis in 2030 will report 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having their activity limited due to the disease</a:t>
            </a:r>
          </a:p>
        </p:txBody>
      </p:sp>
      <p:sp>
        <p:nvSpPr>
          <p:cNvPr id="5" name="Rectangle 4"/>
          <p:cNvSpPr/>
          <p:nvPr/>
        </p:nvSpPr>
        <p:spPr>
          <a:xfrm>
            <a:off x="555937" y="860289"/>
            <a:ext cx="32325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Comic Sans MS" pitchFamily="66" charset="0"/>
              </a:rPr>
              <a:t>Epidemiology</a:t>
            </a:r>
            <a:endParaRPr lang="en-US" sz="2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64124" y="5654420"/>
            <a:ext cx="4730648" cy="398100"/>
          </a:xfrm>
        </p:spPr>
        <p:txBody>
          <a:bodyPr>
            <a:norm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http://www.cdc.gov/arthritis/data_statistics/disabilities-limitations.htm</a:t>
            </a:r>
          </a:p>
        </p:txBody>
      </p:sp>
    </p:spTree>
    <p:extLst>
      <p:ext uri="{BB962C8B-B14F-4D97-AF65-F5344CB8AC3E}">
        <p14:creationId xmlns:p14="http://schemas.microsoft.com/office/powerpoint/2010/main" val="2761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681" y="5873359"/>
            <a:ext cx="4898074" cy="398100"/>
          </a:xfrm>
        </p:spPr>
        <p:txBody>
          <a:bodyPr>
            <a:norm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http://www.cdc.gov/arthritis/data_statistics/disabilities-limitations.htm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88" y="1052167"/>
            <a:ext cx="5076174" cy="3717761"/>
          </a:xfrm>
        </p:spPr>
      </p:pic>
      <p:sp>
        <p:nvSpPr>
          <p:cNvPr id="3" name="TextBox 2"/>
          <p:cNvSpPr txBox="1"/>
          <p:nvPr/>
        </p:nvSpPr>
        <p:spPr>
          <a:xfrm>
            <a:off x="518781" y="199193"/>
            <a:ext cx="588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Work Limitations due to Arthritis, Adults 18-64, BRFSS 2013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736" y="1052167"/>
            <a:ext cx="4995167" cy="36419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65422" y="199193"/>
            <a:ext cx="4147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Social Participation Restriction, BRFSS 2013</a:t>
            </a:r>
          </a:p>
        </p:txBody>
      </p:sp>
    </p:spTree>
    <p:extLst>
      <p:ext uri="{BB962C8B-B14F-4D97-AF65-F5344CB8AC3E}">
        <p14:creationId xmlns:p14="http://schemas.microsoft.com/office/powerpoint/2010/main" val="406866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96379" y="312738"/>
            <a:ext cx="32325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Comic Sans MS" pitchFamily="66" charset="0"/>
              </a:rPr>
              <a:t>Epidemiology</a:t>
            </a:r>
            <a:endParaRPr lang="en-US" sz="2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8498" y="5845866"/>
            <a:ext cx="5844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https://www.ncbi.nlm.nih.gov/pmc/articles/PMC4524637</a:t>
            </a:r>
            <a:r>
              <a:rPr lang="en-GB" dirty="0"/>
              <a:t>/</a:t>
            </a:r>
          </a:p>
        </p:txBody>
      </p:sp>
      <p:sp>
        <p:nvSpPr>
          <p:cNvPr id="6" name="Rectangle 5"/>
          <p:cNvSpPr/>
          <p:nvPr/>
        </p:nvSpPr>
        <p:spPr>
          <a:xfrm>
            <a:off x="845712" y="1331718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A systematic review by  </a:t>
            </a:r>
            <a:r>
              <a:rPr lang="en-GB" dirty="0" err="1" smtClean="0">
                <a:latin typeface="Comic Sans MS" pitchFamily="66" charset="0"/>
              </a:rPr>
              <a:t>Osenbo</a:t>
            </a:r>
            <a:r>
              <a:rPr lang="en-GB" dirty="0" smtClean="0">
                <a:latin typeface="Comic Sans MS" pitchFamily="66" charset="0"/>
              </a:rPr>
              <a:t> et al., 2015 on  the  </a:t>
            </a:r>
            <a:r>
              <a:rPr lang="en-GB" dirty="0">
                <a:latin typeface="Comic Sans MS" pitchFamily="66" charset="0"/>
              </a:rPr>
              <a:t>prevalence of six types of arthritis in Africa; namely </a:t>
            </a:r>
            <a:r>
              <a:rPr lang="en-GB" b="1" dirty="0">
                <a:latin typeface="Comic Sans MS" pitchFamily="66" charset="0"/>
              </a:rPr>
              <a:t>rheumatoid arthritis, osteoarthritis, juvenile arthritis, psoriatic arthritis, gout, and ankylosing </a:t>
            </a:r>
            <a:r>
              <a:rPr lang="en-GB" b="1" dirty="0" smtClean="0">
                <a:latin typeface="Comic Sans MS" pitchFamily="66" charset="0"/>
              </a:rPr>
              <a:t>spondylitis</a:t>
            </a:r>
            <a:r>
              <a:rPr lang="en-GB" dirty="0" smtClean="0">
                <a:latin typeface="Comic Sans MS" pitchFamily="66" charset="0"/>
              </a:rPr>
              <a:t>. (</a:t>
            </a:r>
            <a:r>
              <a:rPr lang="en-US" dirty="0" smtClean="0">
                <a:latin typeface="Comic Sans MS" pitchFamily="66" charset="0"/>
              </a:rPr>
              <a:t>44.4% of the studies were from SA)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 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South Africa (SA)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82.7</a:t>
            </a:r>
            <a:r>
              <a:rPr lang="en-US" dirty="0">
                <a:latin typeface="Comic Sans MS" pitchFamily="66" charset="0"/>
              </a:rPr>
              <a:t>% among adults aged over 65 </a:t>
            </a:r>
            <a:r>
              <a:rPr lang="en-US" dirty="0" smtClean="0">
                <a:latin typeface="Comic Sans MS" pitchFamily="66" charset="0"/>
              </a:rPr>
              <a:t>years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omic Sans MS" pitchFamily="66" charset="0"/>
              </a:rPr>
              <a:t>highest prevalence of 33.1% for knee </a:t>
            </a:r>
            <a:r>
              <a:rPr lang="en-US" dirty="0" smtClean="0">
                <a:latin typeface="Comic Sans MS" pitchFamily="66" charset="0"/>
              </a:rPr>
              <a:t>osteoarthritis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latin typeface="Comic Sans MS" pitchFamily="66" charset="0"/>
              </a:rPr>
              <a:t>0.1% for ankylosing </a:t>
            </a:r>
            <a:r>
              <a:rPr lang="en-GB" dirty="0" smtClean="0">
                <a:latin typeface="Comic Sans MS" pitchFamily="66" charset="0"/>
              </a:rPr>
              <a:t>spondylitis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latin typeface="Comic Sans MS" pitchFamily="66" charset="0"/>
              </a:rPr>
              <a:t>0.7% for </a:t>
            </a:r>
            <a:r>
              <a:rPr lang="en-GB" dirty="0" smtClean="0">
                <a:latin typeface="Comic Sans MS" pitchFamily="66" charset="0"/>
              </a:rPr>
              <a:t>gout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omic Sans MS" pitchFamily="66" charset="0"/>
              </a:rPr>
              <a:t>0.3% for juvenile idiopathic arthritis</a:t>
            </a:r>
            <a:endParaRPr lang="en-US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en-GB" dirty="0">
              <a:latin typeface="Comic Sans MS" pitchFamily="66" charset="0"/>
            </a:endParaRPr>
          </a:p>
        </p:txBody>
      </p:sp>
      <p:sp>
        <p:nvSpPr>
          <p:cNvPr id="7" name="AutoShape 4" descr="Map of South Africa, showing the different provinces of the country. | 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Map of South Africa, showing the different provinces of the country. |  Download Scientific Diagra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File:Map of South Africa with English label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790" y="1589727"/>
            <a:ext cx="4049910" cy="354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21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8592" y="1112776"/>
            <a:ext cx="420280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The </a:t>
            </a:r>
            <a:r>
              <a:rPr lang="en-US" dirty="0">
                <a:latin typeface="Comic Sans MS" pitchFamily="66" charset="0"/>
              </a:rPr>
              <a:t>prevalence of arthritis according to the Nigerian </a:t>
            </a:r>
            <a:r>
              <a:rPr lang="en-US" dirty="0" smtClean="0">
                <a:latin typeface="Comic Sans MS" pitchFamily="66" charset="0"/>
              </a:rPr>
              <a:t>Orthopaedics </a:t>
            </a:r>
            <a:r>
              <a:rPr lang="en-US" dirty="0">
                <a:latin typeface="Comic Sans MS" pitchFamily="66" charset="0"/>
              </a:rPr>
              <a:t>Association (NOA) says 1.5 </a:t>
            </a:r>
            <a:r>
              <a:rPr lang="en-US" dirty="0" smtClean="0">
                <a:latin typeface="Comic Sans MS" pitchFamily="66" charset="0"/>
              </a:rPr>
              <a:t>million Nigerian suffers with Arthritis</a:t>
            </a:r>
          </a:p>
          <a:p>
            <a:endParaRPr lang="en-US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 Paucity </a:t>
            </a:r>
            <a:r>
              <a:rPr lang="en-US" dirty="0">
                <a:latin typeface="Comic Sans MS" pitchFamily="66" charset="0"/>
              </a:rPr>
              <a:t>of latest prevalence data on arthritis in Africa. </a:t>
            </a: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More </a:t>
            </a:r>
            <a:r>
              <a:rPr lang="en-US" dirty="0">
                <a:latin typeface="Comic Sans MS" pitchFamily="66" charset="0"/>
              </a:rPr>
              <a:t>studies are needed to address the prevalence and the true burden of this disease in </a:t>
            </a:r>
            <a:r>
              <a:rPr lang="en-US" dirty="0" smtClean="0">
                <a:latin typeface="Comic Sans MS" pitchFamily="66" charset="0"/>
              </a:rPr>
              <a:t>Africa particularly in Nigeria.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3155" y="55785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https://businessday.ng/news/article/how-awareness-early-diagnosis-can-reduce-arthritis-prevalence-in-nigeria</a:t>
            </a:r>
            <a:r>
              <a:rPr lang="en-GB" dirty="0"/>
              <a:t>/</a:t>
            </a:r>
          </a:p>
        </p:txBody>
      </p:sp>
      <p:pic>
        <p:nvPicPr>
          <p:cNvPr id="7" name="Picture 6" descr="Outline map of nigeria marked with red line Vector Imag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9" t="21241" r="14314" b="24045"/>
          <a:stretch/>
        </p:blipFill>
        <p:spPr bwMode="auto">
          <a:xfrm>
            <a:off x="5705342" y="1200098"/>
            <a:ext cx="5158896" cy="3655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96379" y="312738"/>
            <a:ext cx="32325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Epidemiology</a:t>
            </a:r>
            <a:endParaRPr lang="en-US" sz="22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12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69299" y="6089265"/>
            <a:ext cx="46231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http://www.cdc.gov/arthritis/data_statistics/arthritis-related-stats.htm</a:t>
            </a:r>
          </a:p>
        </p:txBody>
      </p:sp>
      <p:sp>
        <p:nvSpPr>
          <p:cNvPr id="6" name="Rectangle 5"/>
          <p:cNvSpPr/>
          <p:nvPr/>
        </p:nvSpPr>
        <p:spPr>
          <a:xfrm>
            <a:off x="3627550" y="1940194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Mortality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80</a:t>
            </a:r>
            <a:r>
              <a:rPr lang="en-US" sz="2400" dirty="0">
                <a:latin typeface="Comic Sans MS" pitchFamily="66" charset="0"/>
              </a:rPr>
              <a:t>% of deaths from Arthritis were due to: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Diffuse </a:t>
            </a:r>
            <a:r>
              <a:rPr lang="en-US" sz="2400" dirty="0">
                <a:latin typeface="Comic Sans MS" pitchFamily="66" charset="0"/>
              </a:rPr>
              <a:t>connective tissue diseases (34</a:t>
            </a:r>
            <a:r>
              <a:rPr lang="en-US" sz="2400" dirty="0" smtClean="0">
                <a:latin typeface="Comic Sans MS" pitchFamily="66" charset="0"/>
              </a:rPr>
              <a:t>%)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Other </a:t>
            </a:r>
            <a:r>
              <a:rPr lang="en-US" sz="2400" dirty="0">
                <a:latin typeface="Comic Sans MS" pitchFamily="66" charset="0"/>
              </a:rPr>
              <a:t>specified rheumatic  conditions (23</a:t>
            </a:r>
            <a:r>
              <a:rPr lang="en-US" sz="2400" dirty="0" smtClean="0">
                <a:latin typeface="Comic Sans MS" pitchFamily="66" charset="0"/>
              </a:rPr>
              <a:t>%)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Rheumatoid </a:t>
            </a:r>
            <a:r>
              <a:rPr lang="en-US" sz="2400" dirty="0">
                <a:latin typeface="Comic Sans MS" pitchFamily="66" charset="0"/>
              </a:rPr>
              <a:t>Arthritis (22%)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424" y="919263"/>
            <a:ext cx="3232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Epidemiology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0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6267" y="951895"/>
            <a:ext cx="3124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Presentation outline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3357093" y="196595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AutoNum type="arabicPeriod"/>
            </a:pPr>
            <a:r>
              <a:rPr lang="en-US" b="1" dirty="0">
                <a:latin typeface="Comic Sans MS" pitchFamily="66" charset="0"/>
              </a:rPr>
              <a:t>General Information</a:t>
            </a:r>
          </a:p>
          <a:p>
            <a:pPr marL="457200" indent="-457200">
              <a:buAutoNum type="arabicPeriod"/>
            </a:pPr>
            <a:r>
              <a:rPr lang="en-US" b="1" dirty="0">
                <a:latin typeface="Comic Sans MS" pitchFamily="66" charset="0"/>
              </a:rPr>
              <a:t>Epidemiology </a:t>
            </a:r>
          </a:p>
          <a:p>
            <a:pPr marL="457200" indent="-457200">
              <a:buAutoNum type="arabicPeriod"/>
            </a:pPr>
            <a:r>
              <a:rPr lang="en-US" b="1" dirty="0">
                <a:latin typeface="Comic Sans MS" pitchFamily="66" charset="0"/>
              </a:rPr>
              <a:t>Specific features of the different forms of A</a:t>
            </a:r>
            <a:r>
              <a:rPr lang="en-US" b="1" dirty="0" smtClean="0">
                <a:latin typeface="Comic Sans MS" pitchFamily="66" charset="0"/>
              </a:rPr>
              <a:t>rthritis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Comic Sans MS" pitchFamily="66" charset="0"/>
              </a:rPr>
              <a:t>Diagnosis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Comic Sans MS" pitchFamily="66" charset="0"/>
              </a:rPr>
              <a:t>Intervention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Comic Sans MS" pitchFamily="66" charset="0"/>
              </a:rPr>
              <a:t>Role of physiotherapy management</a:t>
            </a:r>
            <a:endParaRPr lang="en-U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8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424" y="919263"/>
            <a:ext cx="3232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Epidemiology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2496" y="1968891"/>
            <a:ext cx="7471064" cy="42902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Economic Burden</a:t>
            </a:r>
          </a:p>
          <a:p>
            <a:pPr marL="0" indent="0">
              <a:buNone/>
            </a:pPr>
            <a:r>
              <a:rPr lang="en-US" sz="1800" b="1" dirty="0" smtClean="0">
                <a:latin typeface="Comic Sans MS" pitchFamily="66" charset="0"/>
              </a:rPr>
              <a:t>US</a:t>
            </a:r>
            <a:endParaRPr lang="en-US" sz="1800" b="1" dirty="0">
              <a:latin typeface="Comic Sans MS" pitchFamily="66" charset="0"/>
            </a:endParaRPr>
          </a:p>
          <a:p>
            <a:r>
              <a:rPr lang="en-US" sz="1800" dirty="0">
                <a:latin typeface="Comic Sans MS" pitchFamily="66" charset="0"/>
              </a:rPr>
              <a:t> Approximately $128 billion (1.2% of all GDP) in 2003</a:t>
            </a:r>
          </a:p>
          <a:p>
            <a:pPr lvl="1"/>
            <a:r>
              <a:rPr lang="en-US" sz="1800" dirty="0">
                <a:latin typeface="Comic Sans MS" pitchFamily="66" charset="0"/>
              </a:rPr>
              <a:t>$80.8 billion in direct costs (hospitalizations)</a:t>
            </a:r>
          </a:p>
          <a:p>
            <a:pPr lvl="1"/>
            <a:r>
              <a:rPr lang="en-US" sz="1800" dirty="0">
                <a:latin typeface="Comic Sans MS" pitchFamily="66" charset="0"/>
              </a:rPr>
              <a:t>$47 billion in indirect costs (lost earnings)</a:t>
            </a:r>
          </a:p>
          <a:p>
            <a:pPr lvl="1"/>
            <a:r>
              <a:rPr lang="en-US" sz="1800" dirty="0">
                <a:latin typeface="Comic Sans MS" pitchFamily="66" charset="0"/>
              </a:rPr>
              <a:t>Increased by 24% between </a:t>
            </a:r>
            <a:r>
              <a:rPr lang="en-US" sz="1800" dirty="0" smtClean="0">
                <a:latin typeface="Comic Sans MS" pitchFamily="66" charset="0"/>
              </a:rPr>
              <a:t>1997 </a:t>
            </a:r>
            <a:r>
              <a:rPr lang="en-US" sz="1800" dirty="0">
                <a:latin typeface="Comic Sans MS" pitchFamily="66" charset="0"/>
              </a:rPr>
              <a:t>and </a:t>
            </a:r>
            <a:r>
              <a:rPr lang="en-US" sz="1800" dirty="0" smtClean="0">
                <a:latin typeface="Comic Sans MS" pitchFamily="66" charset="0"/>
              </a:rPr>
              <a:t>2003</a:t>
            </a:r>
            <a:endParaRPr lang="en-US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mic Sans MS" pitchFamily="66" charset="0"/>
              </a:rPr>
              <a:t>Nigeria</a:t>
            </a:r>
            <a:endParaRPr lang="en-US" sz="1800" b="1" dirty="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1800" dirty="0" smtClean="0">
                <a:latin typeface="Comic Sans MS" pitchFamily="66" charset="0"/>
              </a:rPr>
              <a:t>The </a:t>
            </a:r>
            <a:r>
              <a:rPr lang="en-US" sz="1800" dirty="0">
                <a:latin typeface="Comic Sans MS" pitchFamily="66" charset="0"/>
              </a:rPr>
              <a:t>direct and indirect costs attributable to osteoarthritis of the knee are substantial in </a:t>
            </a:r>
            <a:r>
              <a:rPr lang="en-US" sz="1800" dirty="0" smtClean="0">
                <a:latin typeface="Comic Sans MS" pitchFamily="66" charset="0"/>
              </a:rPr>
              <a:t>Nigeria</a:t>
            </a:r>
            <a:endParaRPr lang="en-US" sz="1800" dirty="0">
              <a:latin typeface="Comic Sans MS" pitchFamily="66" charset="0"/>
            </a:endParaRPr>
          </a:p>
          <a:p>
            <a:pPr marL="457200" lvl="1" indent="0">
              <a:buNone/>
            </a:pPr>
            <a:endParaRPr lang="en-US" sz="1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0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469" y="1361986"/>
            <a:ext cx="6492271" cy="44463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Age</a:t>
            </a:r>
            <a:r>
              <a:rPr lang="en-US" sz="2000" b="1" dirty="0" smtClean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en-US" sz="1800" dirty="0" smtClean="0">
                <a:latin typeface="Comic Sans MS" pitchFamily="66" charset="0"/>
              </a:rPr>
              <a:t>Risk </a:t>
            </a:r>
            <a:r>
              <a:rPr lang="en-US" sz="1800" dirty="0">
                <a:latin typeface="Comic Sans MS" pitchFamily="66" charset="0"/>
              </a:rPr>
              <a:t>of developing arthritis increases with </a:t>
            </a:r>
            <a:r>
              <a:rPr lang="en-US" sz="1800" dirty="0" smtClean="0">
                <a:latin typeface="Comic Sans MS" pitchFamily="66" charset="0"/>
              </a:rPr>
              <a:t>age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Gender</a:t>
            </a:r>
          </a:p>
          <a:p>
            <a:pPr marL="0" indent="0">
              <a:buNone/>
            </a:pPr>
            <a:r>
              <a:rPr lang="en-US" sz="1800" dirty="0" smtClean="0">
                <a:latin typeface="Comic Sans MS" pitchFamily="66" charset="0"/>
              </a:rPr>
              <a:t> Females are almost 3x lıkely to be affected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Obesity &amp; sedentary life style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Smoking Cigarette</a:t>
            </a:r>
            <a:endParaRPr lang="en-US" sz="1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High Risk Occupations </a:t>
            </a:r>
          </a:p>
          <a:p>
            <a:pPr lvl="1"/>
            <a:r>
              <a:rPr lang="en-US" sz="1800" dirty="0">
                <a:latin typeface="Comic Sans MS" pitchFamily="66" charset="0"/>
              </a:rPr>
              <a:t>Construction Workers</a:t>
            </a:r>
          </a:p>
          <a:p>
            <a:pPr lvl="1"/>
            <a:r>
              <a:rPr lang="en-US" sz="1800" dirty="0">
                <a:latin typeface="Comic Sans MS" pitchFamily="66" charset="0"/>
              </a:rPr>
              <a:t>Professional Athletes</a:t>
            </a:r>
          </a:p>
          <a:p>
            <a:pPr lvl="1"/>
            <a:r>
              <a:rPr lang="en-US" sz="1800" dirty="0">
                <a:latin typeface="Comic Sans MS" pitchFamily="66" charset="0"/>
              </a:rPr>
              <a:t>Textile Workers</a:t>
            </a:r>
          </a:p>
          <a:p>
            <a:pPr lvl="1"/>
            <a:r>
              <a:rPr lang="en-US" sz="1800" dirty="0">
                <a:latin typeface="Comic Sans MS" pitchFamily="66" charset="0"/>
              </a:rPr>
              <a:t>Teachers</a:t>
            </a:r>
          </a:p>
          <a:p>
            <a:pPr lvl="1"/>
            <a:r>
              <a:rPr lang="en-US" sz="1800" dirty="0">
                <a:latin typeface="Comic Sans MS" pitchFamily="66" charset="0"/>
              </a:rPr>
              <a:t>Dancers</a:t>
            </a:r>
          </a:p>
          <a:p>
            <a:pPr marL="0" indent="0">
              <a:buNone/>
            </a:pPr>
            <a:endParaRPr lang="en-US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9913" y="5925845"/>
            <a:ext cx="3360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Chronic Disease Epidemiology and Control (2010) http://</a:t>
            </a:r>
            <a:r>
              <a:rPr lang="en-US" sz="1000" dirty="0" smtClean="0">
                <a:solidFill>
                  <a:srgbClr val="FF0000"/>
                </a:solidFill>
              </a:rPr>
              <a:t>www.cdc.gov/arthritis/data_statistics/cost.htm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47092" y="218577"/>
            <a:ext cx="3232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Epidemiology</a:t>
            </a:r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6416" y="2067583"/>
            <a:ext cx="2129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Risk 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Factors (RF)</a:t>
            </a:r>
            <a:endParaRPr lang="en-U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416" y="2436915"/>
            <a:ext cx="2940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Modifiable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Non modifiable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9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18484" y="444137"/>
            <a:ext cx="9170126" cy="391886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Age-Standardized DALY rates for RA by Country ,WHO 2004 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08" y="1174251"/>
            <a:ext cx="9148476" cy="4433637"/>
          </a:xfrm>
        </p:spPr>
      </p:pic>
      <p:sp>
        <p:nvSpPr>
          <p:cNvPr id="6" name="TextBox 5"/>
          <p:cNvSpPr txBox="1"/>
          <p:nvPr/>
        </p:nvSpPr>
        <p:spPr>
          <a:xfrm>
            <a:off x="818484" y="5734594"/>
            <a:ext cx="960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Comic Sans MS" pitchFamily="66" charset="0"/>
              </a:rPr>
              <a:t>https://commons.wikimedia.org/wiki/File:Rheumatoid_arthritis_world_map_-_DALY_-_WHO2004.svg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7463" y="6380925"/>
            <a:ext cx="8739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mic Sans MS" pitchFamily="66" charset="0"/>
              </a:rPr>
              <a:t>Yellow- Red   (40-140) per 100,000 </a:t>
            </a:r>
          </a:p>
        </p:txBody>
      </p:sp>
    </p:spTree>
    <p:extLst>
      <p:ext uri="{BB962C8B-B14F-4D97-AF65-F5344CB8AC3E}">
        <p14:creationId xmlns:p14="http://schemas.microsoft.com/office/powerpoint/2010/main" val="21965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46231" y="2511382"/>
            <a:ext cx="5550794" cy="1198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Different form of Arthritis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2378" y="1199431"/>
            <a:ext cx="50785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Osteoarthritis (OA</a:t>
            </a: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</a:p>
          <a:p>
            <a:endParaRPr lang="en-GB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OA </a:t>
            </a:r>
            <a:r>
              <a:rPr lang="en-US" dirty="0">
                <a:latin typeface="Comic Sans MS" pitchFamily="66" charset="0"/>
              </a:rPr>
              <a:t>is the most common form of arthritis and is usually caused by </a:t>
            </a:r>
            <a:r>
              <a:rPr lang="en-US" dirty="0" smtClean="0">
                <a:latin typeface="Comic Sans MS" pitchFamily="66" charset="0"/>
              </a:rPr>
              <a:t>the </a:t>
            </a:r>
            <a:r>
              <a:rPr lang="en-GB" dirty="0" smtClean="0">
                <a:latin typeface="Comic Sans MS" pitchFamily="66" charset="0"/>
              </a:rPr>
              <a:t>deterioration </a:t>
            </a:r>
            <a:r>
              <a:rPr lang="en-GB" dirty="0">
                <a:latin typeface="Comic Sans MS" pitchFamily="66" charset="0"/>
              </a:rPr>
              <a:t>of a </a:t>
            </a:r>
            <a:r>
              <a:rPr lang="en-GB" dirty="0" smtClean="0">
                <a:latin typeface="Comic Sans MS" pitchFamily="66" charset="0"/>
              </a:rPr>
              <a:t>joint.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Weight-bearing </a:t>
            </a:r>
            <a:r>
              <a:rPr lang="en-US" dirty="0">
                <a:latin typeface="Comic Sans MS" pitchFamily="66" charset="0"/>
              </a:rPr>
              <a:t>joints are affected, with the knee and hip being the </a:t>
            </a:r>
            <a:r>
              <a:rPr lang="en-US" dirty="0" smtClean="0">
                <a:latin typeface="Comic Sans MS" pitchFamily="66" charset="0"/>
              </a:rPr>
              <a:t>most </a:t>
            </a:r>
            <a:r>
              <a:rPr lang="en-GB" dirty="0" smtClean="0">
                <a:latin typeface="Comic Sans MS" pitchFamily="66" charset="0"/>
              </a:rPr>
              <a:t>common </a:t>
            </a:r>
            <a:r>
              <a:rPr lang="en-GB" dirty="0">
                <a:latin typeface="Comic Sans MS" pitchFamily="66" charset="0"/>
              </a:rPr>
              <a:t>joints </a:t>
            </a:r>
            <a:r>
              <a:rPr lang="en-GB" dirty="0" smtClean="0">
                <a:latin typeface="Comic Sans MS" pitchFamily="66" charset="0"/>
              </a:rPr>
              <a:t>involved.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Until </a:t>
            </a:r>
            <a:r>
              <a:rPr lang="en-US" dirty="0">
                <a:latin typeface="Comic Sans MS" pitchFamily="66" charset="0"/>
              </a:rPr>
              <a:t>age 50, women and men are affected equally by OA; after age </a:t>
            </a:r>
            <a:r>
              <a:rPr lang="en-US" dirty="0" smtClean="0">
                <a:latin typeface="Comic Sans MS" pitchFamily="66" charset="0"/>
              </a:rPr>
              <a:t>50, women </a:t>
            </a:r>
            <a:r>
              <a:rPr lang="en-US" dirty="0">
                <a:latin typeface="Comic Sans MS" pitchFamily="66" charset="0"/>
              </a:rPr>
              <a:t>are affected more than </a:t>
            </a:r>
            <a:r>
              <a:rPr lang="en-US" dirty="0" smtClean="0">
                <a:latin typeface="Comic Sans MS" pitchFamily="66" charset="0"/>
              </a:rPr>
              <a:t>men.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In </a:t>
            </a:r>
            <a:r>
              <a:rPr lang="en-US" dirty="0">
                <a:latin typeface="Comic Sans MS" pitchFamily="66" charset="0"/>
              </a:rPr>
              <a:t>their lifetime, 21% of overweight and 31% of obese adults are </a:t>
            </a:r>
            <a:r>
              <a:rPr lang="en-US" dirty="0" smtClean="0">
                <a:latin typeface="Comic Sans MS" pitchFamily="66" charset="0"/>
              </a:rPr>
              <a:t>diagnosed </a:t>
            </a:r>
            <a:r>
              <a:rPr lang="en-GB" dirty="0" smtClean="0">
                <a:latin typeface="Comic Sans MS" pitchFamily="66" charset="0"/>
              </a:rPr>
              <a:t>with </a:t>
            </a:r>
            <a:r>
              <a:rPr lang="en-GB" dirty="0">
                <a:latin typeface="Comic Sans MS" pitchFamily="66" charset="0"/>
              </a:rPr>
              <a:t>arthritis</a:t>
            </a:r>
            <a:r>
              <a:rPr lang="en-GB" dirty="0" smtClean="0">
                <a:latin typeface="Comic Sans MS" pitchFamily="66" charset="0"/>
              </a:rPr>
              <a:t>.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7812" y="6167838"/>
            <a:ext cx="24865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dirty="0">
                <a:solidFill>
                  <a:srgbClr val="FF0000"/>
                </a:solidFill>
              </a:rPr>
              <a:t>https://en.wikipedia.org/wiki/Arthritis</a:t>
            </a:r>
          </a:p>
        </p:txBody>
      </p:sp>
      <p:pic>
        <p:nvPicPr>
          <p:cNvPr id="7" name="Picture 10" descr="cartoon OA">
            <a:extLst>
              <a:ext uri="{FF2B5EF4-FFF2-40B4-BE49-F238E27FC236}">
                <a16:creationId xmlns:a16="http://schemas.microsoft.com/office/drawing/2014/main" xmlns="" id="{307670F6-8FB8-A6F7-A372-A778B7793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644" y="1532031"/>
            <a:ext cx="4446731" cy="413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81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CAF378-62DE-43D1-A876-78BD49098B57}"/>
              </a:ext>
            </a:extLst>
          </p:cNvPr>
          <p:cNvSpPr txBox="1"/>
          <p:nvPr/>
        </p:nvSpPr>
        <p:spPr>
          <a:xfrm>
            <a:off x="543890" y="2088785"/>
            <a:ext cx="469669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609600">
              <a:buFontTx/>
              <a:buNone/>
              <a:defRPr/>
            </a:pPr>
            <a:r>
              <a:rPr lang="en-US" sz="2000" dirty="0">
                <a:latin typeface="Comic Sans MS" panose="030F0702030302020204" pitchFamily="66" charset="0"/>
              </a:rPr>
              <a:t>Gradual loss of articular</a:t>
            </a:r>
          </a:p>
          <a:p>
            <a:pPr marL="609600" indent="-609600">
              <a:buFontTx/>
              <a:buNone/>
              <a:defRPr/>
            </a:pPr>
            <a:r>
              <a:rPr lang="en-US" sz="2000" dirty="0">
                <a:latin typeface="Comic Sans MS" panose="030F0702030302020204" pitchFamily="66" charset="0"/>
              </a:rPr>
              <a:t>cartilage in in the knee</a:t>
            </a:r>
          </a:p>
          <a:p>
            <a:pPr marL="609600" indent="-609600">
              <a:buFontTx/>
              <a:buNone/>
              <a:defRPr/>
            </a:pPr>
            <a:r>
              <a:rPr lang="en-US" sz="2000" dirty="0">
                <a:latin typeface="Comic Sans MS" panose="030F0702030302020204" pitchFamily="66" charset="0"/>
              </a:rPr>
              <a:t>Joint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caused by a</a:t>
            </a:r>
          </a:p>
          <a:p>
            <a:pPr marL="609600" indent="-609600">
              <a:buFontTx/>
              <a:buNone/>
              <a:defRPr/>
            </a:pPr>
            <a:r>
              <a:rPr lang="en-US" sz="2000" dirty="0">
                <a:latin typeface="Comic Sans MS" panose="030F0702030302020204" pitchFamily="66" charset="0"/>
              </a:rPr>
              <a:t>complex interplay of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n-US" sz="2000" dirty="0">
                <a:latin typeface="Comic Sans MS" panose="030F0702030302020204" pitchFamily="66" charset="0"/>
              </a:rPr>
              <a:t>joint integrity,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n-US" sz="2000" dirty="0">
                <a:latin typeface="Comic Sans MS" panose="030F0702030302020204" pitchFamily="66" charset="0"/>
              </a:rPr>
              <a:t>Biochemical processes, 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n-US" sz="2000" dirty="0">
                <a:latin typeface="Comic Sans MS" panose="030F0702030302020204" pitchFamily="66" charset="0"/>
              </a:rPr>
              <a:t>genetics, 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n-US" sz="2000" dirty="0">
                <a:latin typeface="Comic Sans MS" panose="030F0702030302020204" pitchFamily="66" charset="0"/>
              </a:rPr>
              <a:t> mechanical force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</a:t>
            </a:r>
          </a:p>
        </p:txBody>
      </p:sp>
      <p:pic>
        <p:nvPicPr>
          <p:cNvPr id="14" name="Picture 10" descr="cartoon OA">
            <a:extLst>
              <a:ext uri="{FF2B5EF4-FFF2-40B4-BE49-F238E27FC236}">
                <a16:creationId xmlns:a16="http://schemas.microsoft.com/office/drawing/2014/main" xmlns="" id="{7B73E51D-D563-4231-9E9C-BDBE3E590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020" y="1710504"/>
            <a:ext cx="4953162" cy="460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6536" y="1232654"/>
            <a:ext cx="3179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Osteoarthritis (OA)</a:t>
            </a:r>
          </a:p>
        </p:txBody>
      </p:sp>
    </p:spTree>
    <p:extLst>
      <p:ext uri="{BB962C8B-B14F-4D97-AF65-F5344CB8AC3E}">
        <p14:creationId xmlns:p14="http://schemas.microsoft.com/office/powerpoint/2010/main" val="39157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4563" y="1739488"/>
            <a:ext cx="725080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How 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does it feel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</a:p>
          <a:p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Stiffness </a:t>
            </a:r>
            <a:r>
              <a:rPr lang="en-US" dirty="0">
                <a:latin typeface="Comic Sans MS" pitchFamily="66" charset="0"/>
              </a:rPr>
              <a:t>in joint, especially in the morning, which eases in less than </a:t>
            </a:r>
            <a:r>
              <a:rPr lang="en-US" dirty="0" smtClean="0">
                <a:latin typeface="Comic Sans MS" pitchFamily="66" charset="0"/>
              </a:rPr>
              <a:t>30 </a:t>
            </a:r>
            <a:r>
              <a:rPr lang="en-GB" dirty="0" smtClean="0">
                <a:latin typeface="Comic Sans MS" pitchFamily="66" charset="0"/>
              </a:rPr>
              <a:t>minutes.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Stiffness </a:t>
            </a:r>
            <a:r>
              <a:rPr lang="en-US" dirty="0">
                <a:latin typeface="Comic Sans MS" pitchFamily="66" charset="0"/>
              </a:rPr>
              <a:t>in joint after sitting or lying down for long periods of </a:t>
            </a:r>
            <a:r>
              <a:rPr lang="en-US" dirty="0" smtClean="0">
                <a:latin typeface="Comic Sans MS" pitchFamily="66" charset="0"/>
              </a:rPr>
              <a:t>time (usually after about 45 minutes).</a:t>
            </a:r>
            <a:endParaRPr lang="en-US" dirty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Pain </a:t>
            </a:r>
            <a:r>
              <a:rPr lang="en-US" dirty="0">
                <a:latin typeface="Comic Sans MS" pitchFamily="66" charset="0"/>
              </a:rPr>
              <a:t>during activity that is relieved by </a:t>
            </a:r>
            <a:r>
              <a:rPr lang="en-US" dirty="0" smtClean="0">
                <a:latin typeface="Comic Sans MS" pitchFamily="66" charset="0"/>
              </a:rPr>
              <a:t>rest.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Cracking</a:t>
            </a:r>
            <a:r>
              <a:rPr lang="en-US" dirty="0">
                <a:latin typeface="Comic Sans MS" pitchFamily="66" charset="0"/>
              </a:rPr>
              <a:t>, creaking, crunching or other type of joint </a:t>
            </a:r>
            <a:r>
              <a:rPr lang="en-US" dirty="0" smtClean="0">
                <a:latin typeface="Comic Sans MS" pitchFamily="66" charset="0"/>
              </a:rPr>
              <a:t>noise.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Pain on and around the joint.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Joint swelling caused by increase in the size of soft tissue ın and around the joint &amp; Increased </a:t>
            </a:r>
            <a:r>
              <a:rPr lang="en-US" dirty="0">
                <a:latin typeface="Comic Sans MS" pitchFamily="66" charset="0"/>
              </a:rPr>
              <a:t>bone growth around the </a:t>
            </a:r>
            <a:r>
              <a:rPr lang="en-US" dirty="0" smtClean="0">
                <a:latin typeface="Comic Sans MS" pitchFamily="66" charset="0"/>
              </a:rPr>
              <a:t>joint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Etc.</a:t>
            </a:r>
          </a:p>
          <a:p>
            <a:endParaRPr lang="en-GB" dirty="0"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0528" y="1370156"/>
            <a:ext cx="2404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Osteoarthritis (OA)</a:t>
            </a:r>
          </a:p>
        </p:txBody>
      </p:sp>
      <p:sp>
        <p:nvSpPr>
          <p:cNvPr id="5" name="Rectangle 4"/>
          <p:cNvSpPr/>
          <p:nvPr/>
        </p:nvSpPr>
        <p:spPr>
          <a:xfrm>
            <a:off x="5516451" y="572226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>
                <a:solidFill>
                  <a:srgbClr val="FF0000"/>
                </a:solidFill>
              </a:rPr>
              <a:t>Pereira D, Ramos E, Branco J (January 2015). </a:t>
            </a:r>
            <a:r>
              <a:rPr lang="pt-BR" sz="1000" dirty="0">
                <a:solidFill>
                  <a:srgbClr val="FF0000"/>
                </a:solidFill>
                <a:hlinkClick r:id="rId2"/>
              </a:rPr>
              <a:t>"Osteoarthritis"</a:t>
            </a:r>
            <a:r>
              <a:rPr lang="pt-BR" sz="1000" dirty="0">
                <a:solidFill>
                  <a:srgbClr val="FF0000"/>
                </a:solidFill>
              </a:rPr>
              <a:t>. </a:t>
            </a:r>
            <a:r>
              <a:rPr lang="pt-BR" sz="1000" i="1" dirty="0">
                <a:solidFill>
                  <a:srgbClr val="FF0000"/>
                </a:solidFill>
              </a:rPr>
              <a:t>Acta Médica Portuguesa</a:t>
            </a:r>
            <a:r>
              <a:rPr lang="pt-BR" sz="1000" dirty="0">
                <a:solidFill>
                  <a:srgbClr val="FF0000"/>
                </a:solidFill>
              </a:rPr>
              <a:t>. </a:t>
            </a:r>
            <a:r>
              <a:rPr lang="pt-BR" sz="1000" b="1" dirty="0">
                <a:solidFill>
                  <a:srgbClr val="FF0000"/>
                </a:solidFill>
              </a:rPr>
              <a:t>28</a:t>
            </a:r>
            <a:r>
              <a:rPr lang="pt-BR" sz="1000" dirty="0">
                <a:solidFill>
                  <a:srgbClr val="FF0000"/>
                </a:solidFill>
              </a:rPr>
              <a:t> (1): 99–106. </a:t>
            </a:r>
            <a:r>
              <a:rPr lang="pt-BR" sz="1000" dirty="0">
                <a:solidFill>
                  <a:srgbClr val="FF0000"/>
                </a:solidFill>
                <a:hlinkClick r:id="rId3" tooltip="Doi (identifier)"/>
              </a:rPr>
              <a:t>doi</a:t>
            </a:r>
            <a:r>
              <a:rPr lang="pt-BR" sz="1000" dirty="0">
                <a:solidFill>
                  <a:srgbClr val="FF0000"/>
                </a:solidFill>
              </a:rPr>
              <a:t>:</a:t>
            </a:r>
            <a:r>
              <a:rPr lang="pt-BR" sz="1000" dirty="0">
                <a:solidFill>
                  <a:srgbClr val="FF0000"/>
                </a:solidFill>
                <a:hlinkClick r:id="rId2"/>
              </a:rPr>
              <a:t>10.20344/amp.5477</a:t>
            </a:r>
            <a:endParaRPr lang="en-GB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7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3611" y="1739488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Arthritis </a:t>
            </a:r>
            <a:r>
              <a:rPr lang="en-US" b="1" dirty="0">
                <a:latin typeface="Comic Sans MS" pitchFamily="66" charset="0"/>
              </a:rPr>
              <a:t>and weather</a:t>
            </a:r>
            <a:r>
              <a:rPr lang="en-US" dirty="0">
                <a:latin typeface="Comic Sans MS" pitchFamily="66" charset="0"/>
              </a:rPr>
              <a:t>: </a:t>
            </a:r>
            <a:endParaRPr lang="en-US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Studies </a:t>
            </a:r>
            <a:r>
              <a:rPr lang="en-US" dirty="0">
                <a:latin typeface="Comic Sans MS" pitchFamily="66" charset="0"/>
              </a:rPr>
              <a:t>show a variety of weather factors can increase </a:t>
            </a:r>
            <a:r>
              <a:rPr lang="en-US" dirty="0" smtClean="0">
                <a:latin typeface="Comic Sans MS" pitchFamily="66" charset="0"/>
              </a:rPr>
              <a:t>pain and joint stiffness, especially; </a:t>
            </a:r>
          </a:p>
          <a:p>
            <a:pPr marL="342900" indent="-342900">
              <a:buFontTx/>
              <a:buAutoNum type="alphaLcPeriod"/>
            </a:pPr>
            <a:r>
              <a:rPr lang="en-GB" dirty="0">
                <a:latin typeface="Comic Sans MS" pitchFamily="66" charset="0"/>
              </a:rPr>
              <a:t>Temperature (especially lowering)</a:t>
            </a:r>
          </a:p>
          <a:p>
            <a:pPr marL="342900" indent="-342900">
              <a:buAutoNum type="alphaLcPeriod"/>
            </a:pPr>
            <a:r>
              <a:rPr lang="en-GB" dirty="0" smtClean="0">
                <a:latin typeface="Comic Sans MS" pitchFamily="66" charset="0"/>
              </a:rPr>
              <a:t>Barometric </a:t>
            </a:r>
            <a:r>
              <a:rPr lang="en-GB" dirty="0">
                <a:latin typeface="Comic Sans MS" pitchFamily="66" charset="0"/>
              </a:rPr>
              <a:t>pressure (especially </a:t>
            </a:r>
            <a:r>
              <a:rPr lang="en-GB" dirty="0" smtClean="0">
                <a:latin typeface="Comic Sans MS" pitchFamily="66" charset="0"/>
              </a:rPr>
              <a:t>falling)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A </a:t>
            </a:r>
            <a:r>
              <a:rPr lang="en-US" dirty="0">
                <a:latin typeface="Comic Sans MS" pitchFamily="66" charset="0"/>
              </a:rPr>
              <a:t>study from Tufts University in 2007 found </a:t>
            </a:r>
            <a:r>
              <a:rPr lang="en-US" dirty="0" smtClean="0">
                <a:latin typeface="Comic Sans MS" pitchFamily="66" charset="0"/>
              </a:rPr>
              <a:t>that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every </a:t>
            </a:r>
            <a:r>
              <a:rPr lang="en-US" dirty="0">
                <a:latin typeface="Comic Sans MS" pitchFamily="66" charset="0"/>
              </a:rPr>
              <a:t>10-degree drop in temperature corresponded with an incremental </a:t>
            </a:r>
            <a:r>
              <a:rPr lang="en-US" dirty="0" smtClean="0">
                <a:latin typeface="Comic Sans MS" pitchFamily="66" charset="0"/>
              </a:rPr>
              <a:t>increase in </a:t>
            </a:r>
            <a:r>
              <a:rPr lang="en-US" dirty="0">
                <a:latin typeface="Comic Sans MS" pitchFamily="66" charset="0"/>
              </a:rPr>
              <a:t>arthritis pain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In addition, relatively low barometric </a:t>
            </a:r>
            <a:r>
              <a:rPr lang="en-US" dirty="0" smtClean="0">
                <a:latin typeface="Comic Sans MS" pitchFamily="66" charset="0"/>
              </a:rPr>
              <a:t>pressure can </a:t>
            </a:r>
            <a:r>
              <a:rPr lang="en-US" dirty="0">
                <a:latin typeface="Comic Sans MS" pitchFamily="66" charset="0"/>
              </a:rPr>
              <a:t>increase pain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8257" y="835299"/>
            <a:ext cx="2404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Osteoarthritis (OA)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4639" y="1370156"/>
            <a:ext cx="2183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How does it feel?</a:t>
            </a:r>
          </a:p>
        </p:txBody>
      </p:sp>
    </p:spTree>
    <p:extLst>
      <p:ext uri="{BB962C8B-B14F-4D97-AF65-F5344CB8AC3E}">
        <p14:creationId xmlns:p14="http://schemas.microsoft.com/office/powerpoint/2010/main" val="125949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57611" y="767804"/>
            <a:ext cx="573109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OA Around the </a:t>
            </a: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World</a:t>
            </a:r>
          </a:p>
          <a:p>
            <a:endParaRPr lang="en-GB" dirty="0">
              <a:latin typeface="Comic Sans MS" pitchFamily="66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OA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, in general, is on the rise world wide </a:t>
            </a:r>
            <a:endParaRPr lang="en-US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A group of kinesiologist </a:t>
            </a:r>
            <a:r>
              <a:rPr lang="en-US" dirty="0">
                <a:latin typeface="Comic Sans MS" pitchFamily="66" charset="0"/>
              </a:rPr>
              <a:t>suggests that OA is less prevalent </a:t>
            </a:r>
            <a:r>
              <a:rPr lang="en-US" dirty="0" smtClean="0">
                <a:latin typeface="Comic Sans MS" pitchFamily="66" charset="0"/>
              </a:rPr>
              <a:t>in</a:t>
            </a:r>
          </a:p>
          <a:p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Underdeveloped countries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less </a:t>
            </a:r>
            <a:r>
              <a:rPr lang="en-US" dirty="0">
                <a:latin typeface="Comic Sans MS" pitchFamily="66" charset="0"/>
              </a:rPr>
              <a:t>furniture, sit on the ground with legs crossed which puts hips </a:t>
            </a:r>
            <a:r>
              <a:rPr lang="en-US" dirty="0" smtClean="0">
                <a:latin typeface="Comic Sans MS" pitchFamily="66" charset="0"/>
              </a:rPr>
              <a:t>and knees </a:t>
            </a:r>
            <a:r>
              <a:rPr lang="en-US" dirty="0">
                <a:latin typeface="Comic Sans MS" pitchFamily="66" charset="0"/>
              </a:rPr>
              <a:t>through larger, more complete range of motion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2. 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Possibly 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less OA with certain religious 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activities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Religion and worships that involve </a:t>
            </a:r>
            <a:r>
              <a:rPr lang="en-US" dirty="0">
                <a:latin typeface="Comic Sans MS" pitchFamily="66" charset="0"/>
              </a:rPr>
              <a:t>kneeling and </a:t>
            </a:r>
            <a:r>
              <a:rPr lang="en-US" dirty="0" smtClean="0">
                <a:latin typeface="Comic Sans MS" pitchFamily="66" charset="0"/>
              </a:rPr>
              <a:t>praying </a:t>
            </a:r>
            <a:r>
              <a:rPr lang="en-US" dirty="0">
                <a:latin typeface="Comic Sans MS" pitchFamily="66" charset="0"/>
              </a:rPr>
              <a:t>The position puts hips and knees through greater range of motion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3. Countries </a:t>
            </a:r>
            <a:r>
              <a:rPr lang="en-US" dirty="0">
                <a:latin typeface="Comic Sans MS" pitchFamily="66" charset="0"/>
              </a:rPr>
              <a:t>that produce olive oil also consume more olive oil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7" name="Picture 6" descr="Inspirational Quotes From a Children Home - Sherlock Healthcar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3"/>
          <a:stretch/>
        </p:blipFill>
        <p:spPr bwMode="auto">
          <a:xfrm>
            <a:off x="1192571" y="1671824"/>
            <a:ext cx="3250641" cy="35472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346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29567" y="412126"/>
            <a:ext cx="5550794" cy="1198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Rheumatoid Arthritis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63898" y="1972288"/>
            <a:ext cx="5168721" cy="3436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itchFamily="66" charset="0"/>
              </a:rPr>
              <a:t>Rheumatoid </a:t>
            </a:r>
            <a:r>
              <a:rPr lang="en-GB" dirty="0">
                <a:latin typeface="Comic Sans MS" pitchFamily="66" charset="0"/>
              </a:rPr>
              <a:t>arthritis (RA) is a disorder in which the body's own immune system starts to attack body tissues. </a:t>
            </a:r>
            <a:endParaRPr lang="en-GB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en-GB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itchFamily="66" charset="0"/>
              </a:rPr>
              <a:t>The </a:t>
            </a:r>
            <a:r>
              <a:rPr lang="en-GB" dirty="0">
                <a:latin typeface="Comic Sans MS" pitchFamily="66" charset="0"/>
              </a:rPr>
              <a:t>attack is not only directed at the joint but to many other parts of the body. </a:t>
            </a:r>
            <a:endParaRPr lang="en-GB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en-GB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itchFamily="66" charset="0"/>
              </a:rPr>
              <a:t>RA </a:t>
            </a:r>
            <a:r>
              <a:rPr lang="en-GB" dirty="0">
                <a:latin typeface="Comic Sans MS" pitchFamily="66" charset="0"/>
              </a:rPr>
              <a:t>often affects joints in the fingers, wrists, knees and elbows, is symmetrical (appears on both sides of the body), and can lead to severe </a:t>
            </a:r>
            <a:r>
              <a:rPr lang="en-GB" dirty="0" smtClean="0">
                <a:latin typeface="Comic Sans MS" pitchFamily="66" charset="0"/>
              </a:rPr>
              <a:t>deformity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in </a:t>
            </a:r>
            <a:r>
              <a:rPr lang="en-GB" dirty="0">
                <a:latin typeface="Comic Sans MS" pitchFamily="66" charset="0"/>
              </a:rPr>
              <a:t>a few years if not treated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332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46231" y="2511382"/>
            <a:ext cx="5550794" cy="1198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Comic Sans MS" pitchFamily="66" charset="0"/>
              </a:rPr>
              <a:t>General Information</a:t>
            </a:r>
            <a:endParaRPr lang="en-US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01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0266" y="2001420"/>
            <a:ext cx="43959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omic Sans MS" pitchFamily="66" charset="0"/>
              </a:rPr>
              <a:t>Although the precise etiology of RA remains </a:t>
            </a:r>
            <a:r>
              <a:rPr lang="en-US" dirty="0" smtClean="0">
                <a:latin typeface="Comic Sans MS" pitchFamily="66" charset="0"/>
              </a:rPr>
              <a:t>uncertain, it </a:t>
            </a:r>
            <a:r>
              <a:rPr lang="en-US" dirty="0">
                <a:latin typeface="Comic Sans MS" pitchFamily="66" charset="0"/>
              </a:rPr>
              <a:t>results from complex interactions between genes and environment, leading to a breakdown of immune tolerance and to synovial inflammation in </a:t>
            </a:r>
            <a:r>
              <a:rPr lang="en-US" dirty="0" smtClean="0">
                <a:latin typeface="Comic Sans MS" pitchFamily="66" charset="0"/>
              </a:rPr>
              <a:t>a characteristic </a:t>
            </a:r>
            <a:r>
              <a:rPr lang="en-US" dirty="0">
                <a:latin typeface="Comic Sans MS" pitchFamily="66" charset="0"/>
              </a:rPr>
              <a:t>symmetric </a:t>
            </a:r>
            <a:r>
              <a:rPr lang="en-US" dirty="0" smtClean="0">
                <a:latin typeface="Comic Sans MS" pitchFamily="66" charset="0"/>
              </a:rPr>
              <a:t>pattern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Different </a:t>
            </a:r>
            <a:r>
              <a:rPr lang="en-US" dirty="0">
                <a:latin typeface="Comic Sans MS" pitchFamily="66" charset="0"/>
              </a:rPr>
              <a:t>mechanisms promote and regulate inflammation and matrix destruction, including damage to bone and cartilage</a:t>
            </a:r>
            <a:endParaRPr lang="en-US" dirty="0" smtClean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12009" y="367604"/>
            <a:ext cx="5550794" cy="1198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Rheumatoid Arthritis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4"/>
          <a:stretch/>
        </p:blipFill>
        <p:spPr>
          <a:xfrm>
            <a:off x="6707776" y="1574447"/>
            <a:ext cx="4539344" cy="412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5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0266" y="2001420"/>
            <a:ext cx="43959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omic Sans MS" pitchFamily="66" charset="0"/>
              </a:rPr>
              <a:t>Although the precise etiology of RA remains </a:t>
            </a:r>
            <a:r>
              <a:rPr lang="en-US" dirty="0" smtClean="0">
                <a:latin typeface="Comic Sans MS" pitchFamily="66" charset="0"/>
              </a:rPr>
              <a:t>uncertain, it </a:t>
            </a:r>
            <a:r>
              <a:rPr lang="en-US" dirty="0">
                <a:latin typeface="Comic Sans MS" pitchFamily="66" charset="0"/>
              </a:rPr>
              <a:t>results from complex interactions between genes and environment, leading to a breakdown of immune tolerance and to synovial inflammation in </a:t>
            </a:r>
            <a:r>
              <a:rPr lang="en-US" dirty="0" smtClean="0">
                <a:latin typeface="Comic Sans MS" pitchFamily="66" charset="0"/>
              </a:rPr>
              <a:t>a characteristic </a:t>
            </a:r>
            <a:r>
              <a:rPr lang="en-US" dirty="0">
                <a:latin typeface="Comic Sans MS" pitchFamily="66" charset="0"/>
              </a:rPr>
              <a:t>symmetric </a:t>
            </a:r>
            <a:r>
              <a:rPr lang="en-US" dirty="0" smtClean="0">
                <a:latin typeface="Comic Sans MS" pitchFamily="66" charset="0"/>
              </a:rPr>
              <a:t>pattern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Different </a:t>
            </a:r>
            <a:r>
              <a:rPr lang="en-US" dirty="0">
                <a:latin typeface="Comic Sans MS" pitchFamily="66" charset="0"/>
              </a:rPr>
              <a:t>mechanisms promote and regulate inflammation and matrix destruction, including damage to bone and cartilage</a:t>
            </a:r>
            <a:endParaRPr lang="en-US" dirty="0" smtClean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12009" y="367604"/>
            <a:ext cx="5550794" cy="1198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Rheumatoid Arthritis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4"/>
          <a:stretch/>
        </p:blipFill>
        <p:spPr>
          <a:xfrm>
            <a:off x="6707776" y="1574447"/>
            <a:ext cx="4539344" cy="412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2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99268" y="45632"/>
            <a:ext cx="5550794" cy="1198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Rheumatoid Arthritis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arthritis fing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166" y="2682450"/>
            <a:ext cx="4105275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3487" y="1430658"/>
            <a:ext cx="574397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GB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itchFamily="66" charset="0"/>
              </a:rPr>
              <a:t>One </a:t>
            </a:r>
            <a:r>
              <a:rPr lang="en-GB" dirty="0">
                <a:latin typeface="Comic Sans MS" pitchFamily="66" charset="0"/>
              </a:rPr>
              <a:t>of the main triggers of bone erosion in the joints in rheumatoid arthritis is inflammation of the synovium, caused in part by the production of </a:t>
            </a:r>
            <a:r>
              <a:rPr lang="en-GB" dirty="0" smtClean="0">
                <a:latin typeface="Comic Sans MS" pitchFamily="66" charset="0"/>
              </a:rPr>
              <a:t>pro inflammatory</a:t>
            </a:r>
            <a:r>
              <a:rPr lang="en-GB" dirty="0">
                <a:latin typeface="Comic Sans MS" pitchFamily="66" charset="0"/>
              </a:rPr>
              <a:t> cytokines and receptor activator of nuclear factor kappa B ligand (RANKL</a:t>
            </a:r>
            <a:r>
              <a:rPr lang="en-GB" dirty="0" smtClean="0">
                <a:latin typeface="Comic Sans MS" pitchFamily="66" charset="0"/>
              </a:rPr>
              <a:t>).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latin typeface="Comic Sans MS" pitchFamily="66" charset="0"/>
              </a:rPr>
              <a:t>Bone erosion is a central feature of rheumatoid arthritis. </a:t>
            </a:r>
          </a:p>
          <a:p>
            <a:pPr marL="285750" indent="-285750">
              <a:buFont typeface="Arial" charset="0"/>
              <a:buChar char="•"/>
            </a:pPr>
            <a:endParaRPr lang="en-GB" dirty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latin typeface="Comic Sans MS" pitchFamily="66" charset="0"/>
              </a:rPr>
              <a:t>Bone continuously undergoes remodelling by actions of bone resorbing osteoclasts and bone forming osteoblasts. </a:t>
            </a:r>
            <a:endParaRPr lang="en-GB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en-GB" dirty="0" smtClean="0">
              <a:latin typeface="Comic Sans MS" pitchFamily="66" charset="0"/>
            </a:endParaRPr>
          </a:p>
          <a:p>
            <a:pPr marL="285750" lvl="2" indent="-285750">
              <a:buFont typeface="Arial" charset="0"/>
              <a:buChar char="•"/>
            </a:pPr>
            <a:r>
              <a:rPr lang="en-US" dirty="0">
                <a:latin typeface="Comic Sans MS" pitchFamily="66" charset="0"/>
              </a:rPr>
              <a:t>Inflammation results – pannus (granulation tissue at the joint margins) – articular cartilage destruction</a:t>
            </a:r>
          </a:p>
          <a:p>
            <a:pPr marL="285750" indent="-285750">
              <a:buFont typeface="Arial" charset="0"/>
              <a:buChar char="•"/>
            </a:pP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4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can00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2" t="10773" r="16470" b="43985"/>
          <a:stretch>
            <a:fillRect/>
          </a:stretch>
        </p:blipFill>
        <p:spPr>
          <a:xfrm>
            <a:off x="1268569" y="605307"/>
            <a:ext cx="9562563" cy="5737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2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88526" y="1940397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mic Sans MS" pitchFamily="66" charset="0"/>
              </a:rPr>
              <a:t>The initial triggering event is not </a:t>
            </a:r>
            <a:r>
              <a:rPr lang="en-US" dirty="0" smtClean="0">
                <a:latin typeface="Comic Sans MS" pitchFamily="66" charset="0"/>
              </a:rPr>
              <a:t>clear: </a:t>
            </a:r>
          </a:p>
          <a:p>
            <a:endParaRPr lang="en-US" dirty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T </a:t>
            </a:r>
            <a:r>
              <a:rPr lang="en-US" dirty="0">
                <a:latin typeface="Comic Sans MS" pitchFamily="66" charset="0"/>
              </a:rPr>
              <a:t>cells and B cells activated (in response to mutated </a:t>
            </a:r>
            <a:r>
              <a:rPr lang="en-US" dirty="0" err="1">
                <a:latin typeface="Comic Sans MS" pitchFamily="66" charset="0"/>
              </a:rPr>
              <a:t>citrullinated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vimentin</a:t>
            </a:r>
            <a:r>
              <a:rPr lang="en-US" dirty="0">
                <a:latin typeface="Comic Sans MS" pitchFamily="66" charset="0"/>
              </a:rPr>
              <a:t> (MCV), structural protein in </a:t>
            </a:r>
            <a:r>
              <a:rPr lang="en-US" dirty="0" smtClean="0">
                <a:latin typeface="Comic Sans MS" pitchFamily="66" charset="0"/>
              </a:rPr>
              <a:t>human). Antibodies </a:t>
            </a:r>
            <a:r>
              <a:rPr lang="en-US" dirty="0">
                <a:latin typeface="Comic Sans MS" pitchFamily="66" charset="0"/>
              </a:rPr>
              <a:t>to MCV complex with MCV to precipitate in </a:t>
            </a:r>
            <a:r>
              <a:rPr lang="en-US" dirty="0" smtClean="0">
                <a:latin typeface="Comic Sans MS" pitchFamily="66" charset="0"/>
              </a:rPr>
              <a:t>joint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Production </a:t>
            </a:r>
            <a:r>
              <a:rPr lang="en-US" dirty="0">
                <a:latin typeface="Comic Sans MS" pitchFamily="66" charset="0"/>
              </a:rPr>
              <a:t>of inflammatory cytokines (</a:t>
            </a:r>
            <a:r>
              <a:rPr lang="en-US" dirty="0" smtClean="0">
                <a:latin typeface="Comic Sans MS" pitchFamily="66" charset="0"/>
              </a:rPr>
              <a:t>IL-6,TNF) Macrophages</a:t>
            </a:r>
            <a:r>
              <a:rPr lang="en-US" dirty="0">
                <a:latin typeface="Comic Sans MS" pitchFamily="66" charset="0"/>
              </a:rPr>
              <a:t>, lymphocytes, and plasma </a:t>
            </a:r>
            <a:r>
              <a:rPr lang="en-US" dirty="0" smtClean="0">
                <a:latin typeface="Comic Sans MS" pitchFamily="66" charset="0"/>
              </a:rPr>
              <a:t>cells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>
                <a:latin typeface="Comic Sans MS" pitchFamily="66" charset="0"/>
              </a:rPr>
              <a:t>Metalloprotinases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(MMP) from Macrophages to </a:t>
            </a:r>
            <a:r>
              <a:rPr lang="en-US" dirty="0" smtClean="0">
                <a:latin typeface="Comic Sans MS" pitchFamily="66" charset="0"/>
              </a:rPr>
              <a:t>damage </a:t>
            </a:r>
            <a:r>
              <a:rPr lang="en-US" dirty="0">
                <a:latin typeface="Comic Sans MS" pitchFamily="66" charset="0"/>
              </a:rPr>
              <a:t>synovial </a:t>
            </a:r>
            <a:r>
              <a:rPr lang="en-US" dirty="0" smtClean="0">
                <a:latin typeface="Comic Sans MS" pitchFamily="66" charset="0"/>
              </a:rPr>
              <a:t>tissue Rheumatoid </a:t>
            </a:r>
            <a:r>
              <a:rPr lang="en-US" dirty="0">
                <a:latin typeface="Comic Sans MS" pitchFamily="66" charset="0"/>
              </a:rPr>
              <a:t>factor from plasma cells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23871" y="398329"/>
            <a:ext cx="5550794" cy="1198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Rheumatoid Arthritis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7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99268" y="45632"/>
            <a:ext cx="5550794" cy="1198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Rheumatoid Arthritis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arthritis fing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166" y="2682450"/>
            <a:ext cx="4105275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0687" y="1945813"/>
            <a:ext cx="574397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GB" sz="2000" dirty="0" smtClean="0">
                <a:latin typeface="Comic Sans MS" pitchFamily="66" charset="0"/>
              </a:rPr>
              <a:t>RA </a:t>
            </a:r>
            <a:r>
              <a:rPr lang="en-GB" sz="2000" dirty="0">
                <a:latin typeface="Comic Sans MS" pitchFamily="66" charset="0"/>
              </a:rPr>
              <a:t>occurs mostly in people aged 20 and above. In children, the disorder can present with a skin rash, fever, pain, disability, and limitations in daily </a:t>
            </a:r>
            <a:r>
              <a:rPr lang="en-GB" sz="2000" dirty="0" smtClean="0">
                <a:latin typeface="Comic Sans MS" pitchFamily="66" charset="0"/>
              </a:rPr>
              <a:t>activities</a:t>
            </a:r>
          </a:p>
          <a:p>
            <a:pPr marL="342900" indent="-342900">
              <a:buFont typeface="Arial" charset="0"/>
              <a:buChar char="•"/>
            </a:pPr>
            <a:endParaRPr lang="en-GB" sz="2000" dirty="0" smtClean="0">
              <a:latin typeface="Comic Sans MS" pitchFamily="66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sz="2000" dirty="0" smtClean="0">
                <a:latin typeface="Comic Sans MS" pitchFamily="66" charset="0"/>
              </a:rPr>
              <a:t>The </a:t>
            </a:r>
            <a:r>
              <a:rPr lang="en-GB" sz="2000" dirty="0">
                <a:latin typeface="Comic Sans MS" pitchFamily="66" charset="0"/>
              </a:rPr>
              <a:t>risk factors with the strongest association for developing rheumatoid arthritis </a:t>
            </a:r>
            <a:r>
              <a:rPr lang="en-GB" sz="2000" dirty="0" smtClean="0">
                <a:latin typeface="Comic Sans MS" pitchFamily="66" charset="0"/>
              </a:rPr>
              <a:t>are  </a:t>
            </a:r>
            <a:r>
              <a:rPr lang="en-GB" sz="2000" dirty="0">
                <a:latin typeface="Comic Sans MS" pitchFamily="66" charset="0"/>
              </a:rPr>
              <a:t>family history of rheumatoid arthritis</a:t>
            </a:r>
            <a:r>
              <a:rPr lang="en-GB" sz="2000" dirty="0" smtClean="0">
                <a:latin typeface="Comic Sans MS" pitchFamily="66" charset="0"/>
              </a:rPr>
              <a:t>, Gender,  </a:t>
            </a:r>
            <a:r>
              <a:rPr lang="en-GB" sz="2000" dirty="0">
                <a:latin typeface="Comic Sans MS" pitchFamily="66" charset="0"/>
              </a:rPr>
              <a:t>age, obesity, previous joint damage from an injury, and exposure to tobacco smoke</a:t>
            </a:r>
          </a:p>
        </p:txBody>
      </p:sp>
    </p:spTree>
    <p:extLst>
      <p:ext uri="{BB962C8B-B14F-4D97-AF65-F5344CB8AC3E}">
        <p14:creationId xmlns:p14="http://schemas.microsoft.com/office/powerpoint/2010/main" val="45711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4526" y="1356292"/>
            <a:ext cx="573465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How 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does it feel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</a:p>
          <a:p>
            <a:pPr>
              <a:defRPr/>
            </a:pPr>
            <a:r>
              <a:rPr lang="en-US" dirty="0" smtClean="0">
                <a:latin typeface="Comic Sans MS" pitchFamily="66" charset="0"/>
              </a:rPr>
              <a:t>General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Fever &amp; gradual onset of fatigue</a:t>
            </a:r>
            <a:r>
              <a:rPr lang="en-US" dirty="0">
                <a:latin typeface="Comic Sans MS" pitchFamily="66" charset="0"/>
              </a:rPr>
              <a:t>, anorexia, weight loss, generalized </a:t>
            </a:r>
            <a:r>
              <a:rPr lang="en-US" dirty="0" smtClean="0">
                <a:latin typeface="Comic Sans MS" pitchFamily="66" charset="0"/>
              </a:rPr>
              <a:t>stiffness</a:t>
            </a:r>
          </a:p>
          <a:p>
            <a:pPr marL="285750" indent="-285750">
              <a:buFont typeface="Arial" charset="0"/>
              <a:buChar char="•"/>
              <a:defRPr/>
            </a:pPr>
            <a:endParaRPr lang="en-US" dirty="0">
              <a:latin typeface="Comic Sans MS" pitchFamily="66" charset="0"/>
            </a:endParaRPr>
          </a:p>
          <a:p>
            <a:pPr>
              <a:defRPr/>
            </a:pPr>
            <a:r>
              <a:rPr lang="en-US" dirty="0">
                <a:latin typeface="Comic Sans MS" pitchFamily="66" charset="0"/>
              </a:rPr>
              <a:t>Joints</a:t>
            </a:r>
          </a:p>
          <a:p>
            <a:pPr marL="742950" lvl="1" indent="-285750">
              <a:buFont typeface="Arial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Stiffness </a:t>
            </a:r>
            <a:r>
              <a:rPr lang="en-US" dirty="0">
                <a:latin typeface="Comic Sans MS" pitchFamily="66" charset="0"/>
              </a:rPr>
              <a:t>becomes </a:t>
            </a:r>
            <a:r>
              <a:rPr lang="en-US" dirty="0" smtClean="0">
                <a:latin typeface="Comic Sans MS" pitchFamily="66" charset="0"/>
              </a:rPr>
              <a:t>localized associated with pain</a:t>
            </a:r>
            <a:r>
              <a:rPr lang="en-US" dirty="0">
                <a:latin typeface="Comic Sans MS" pitchFamily="66" charset="0"/>
              </a:rPr>
              <a:t>, edema, limited motion, </a:t>
            </a:r>
            <a:endParaRPr lang="en-US" dirty="0" smtClean="0">
              <a:latin typeface="Comic Sans MS" pitchFamily="66" charset="0"/>
            </a:endParaRPr>
          </a:p>
          <a:p>
            <a:pPr marL="742950" lvl="1" indent="-285750">
              <a:buFont typeface="Arial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“</a:t>
            </a:r>
            <a:r>
              <a:rPr lang="en-US" dirty="0">
                <a:latin typeface="Comic Sans MS" pitchFamily="66" charset="0"/>
              </a:rPr>
              <a:t>Morning Stiffness” – 60+ </a:t>
            </a:r>
            <a:r>
              <a:rPr lang="en-US" dirty="0" err="1">
                <a:latin typeface="Comic Sans MS" pitchFamily="66" charset="0"/>
              </a:rPr>
              <a:t>mins</a:t>
            </a:r>
            <a:r>
              <a:rPr lang="en-US" dirty="0">
                <a:latin typeface="Comic Sans MS" pitchFamily="66" charset="0"/>
              </a:rPr>
              <a:t> to several hours depending on disease </a:t>
            </a:r>
            <a:r>
              <a:rPr lang="en-US" dirty="0" smtClean="0">
                <a:latin typeface="Comic Sans MS" pitchFamily="66" charset="0"/>
              </a:rPr>
              <a:t>progression</a:t>
            </a:r>
          </a:p>
          <a:p>
            <a:pPr marL="742950" lvl="1" indent="-285750">
              <a:buFont typeface="Arial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Swollen, redness</a:t>
            </a:r>
            <a:r>
              <a:rPr lang="en-US" dirty="0">
                <a:latin typeface="Comic Sans MS" pitchFamily="66" charset="0"/>
              </a:rPr>
              <a:t>, warmth, and </a:t>
            </a:r>
            <a:r>
              <a:rPr lang="en-US" dirty="0" smtClean="0">
                <a:latin typeface="Comic Sans MS" pitchFamily="66" charset="0"/>
              </a:rPr>
              <a:t>tenderness ( both sides of the body).</a:t>
            </a:r>
          </a:p>
          <a:p>
            <a:pPr marL="742950" lvl="1" indent="-285750">
              <a:buFont typeface="Arial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Loss of joint function</a:t>
            </a:r>
          </a:p>
          <a:p>
            <a:pPr marL="742950" lvl="1" indent="-285750">
              <a:buFont typeface="Arial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Joint deformity- swan neck, hallux valgus </a:t>
            </a:r>
            <a:r>
              <a:rPr lang="en-US" dirty="0" err="1" smtClean="0">
                <a:latin typeface="Comic Sans MS" pitchFamily="66" charset="0"/>
              </a:rPr>
              <a:t>etc</a:t>
            </a:r>
            <a:endParaRPr lang="en-US" dirty="0">
              <a:latin typeface="Comic Sans MS" pitchFamily="66" charset="0"/>
            </a:endParaRPr>
          </a:p>
          <a:p>
            <a:endParaRPr lang="en-US" sz="2000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9338" y="328942"/>
            <a:ext cx="4095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Rheumatoid Arthritis (RA</a:t>
            </a:r>
            <a:r>
              <a:rPr lang="en-GB" sz="2400" b="1" dirty="0">
                <a:solidFill>
                  <a:srgbClr val="FF0000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1582" y="612237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>
                <a:solidFill>
                  <a:srgbClr val="FF0000"/>
                </a:solidFill>
              </a:rPr>
              <a:t>Pereira D, Ramos E, Branco J (January 2015). "Osteoarthritis". </a:t>
            </a:r>
            <a:r>
              <a:rPr lang="pt-BR" sz="1000" i="1" dirty="0">
                <a:solidFill>
                  <a:srgbClr val="FF0000"/>
                </a:solidFill>
              </a:rPr>
              <a:t>Acta Médica Portuguesa</a:t>
            </a:r>
            <a:r>
              <a:rPr lang="pt-BR" sz="1000" dirty="0">
                <a:solidFill>
                  <a:srgbClr val="FF0000"/>
                </a:solidFill>
              </a:rPr>
              <a:t>. </a:t>
            </a:r>
            <a:r>
              <a:rPr lang="pt-BR" sz="1000" b="1" dirty="0">
                <a:solidFill>
                  <a:srgbClr val="FF0000"/>
                </a:solidFill>
              </a:rPr>
              <a:t>28</a:t>
            </a:r>
            <a:r>
              <a:rPr lang="pt-BR" sz="1000" dirty="0">
                <a:solidFill>
                  <a:srgbClr val="FF0000"/>
                </a:solidFill>
              </a:rPr>
              <a:t> (1): 99–106. doi:10.20344/amp.5477</a:t>
            </a:r>
            <a:endParaRPr lang="en-GB" sz="1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782" y="1288105"/>
            <a:ext cx="2895600" cy="1995656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857" y="3540851"/>
            <a:ext cx="3057525" cy="243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Definition and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Pathophysiology of JRA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684" y="1902898"/>
            <a:ext cx="5086082" cy="3403198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latin typeface="Comic Sans MS" pitchFamily="66" charset="0"/>
              </a:rPr>
              <a:t>Most common of the Juvenile Arthritis diseases</a:t>
            </a:r>
          </a:p>
          <a:p>
            <a:r>
              <a:rPr lang="en-US" sz="2000" dirty="0">
                <a:latin typeface="Comic Sans MS" pitchFamily="66" charset="0"/>
              </a:rPr>
              <a:t>Autoimmune disease (Neutrophils are main effector cell)</a:t>
            </a:r>
          </a:p>
          <a:p>
            <a:r>
              <a:rPr lang="en-US" sz="2000" dirty="0">
                <a:latin typeface="Comic Sans MS" pitchFamily="66" charset="0"/>
              </a:rPr>
              <a:t>Symptoms include</a:t>
            </a:r>
          </a:p>
          <a:p>
            <a:pPr lvl="1"/>
            <a:r>
              <a:rPr lang="en-US" sz="2000" dirty="0">
                <a:latin typeface="Comic Sans MS" pitchFamily="66" charset="0"/>
              </a:rPr>
              <a:t>Fatigue</a:t>
            </a:r>
          </a:p>
          <a:p>
            <a:pPr lvl="1"/>
            <a:r>
              <a:rPr lang="en-US" sz="2000" dirty="0">
                <a:latin typeface="Comic Sans MS" pitchFamily="66" charset="0"/>
              </a:rPr>
              <a:t>Decrease physical activity</a:t>
            </a:r>
          </a:p>
          <a:p>
            <a:pPr lvl="1"/>
            <a:r>
              <a:rPr lang="en-US" sz="2000" dirty="0">
                <a:latin typeface="Comic Sans MS" pitchFamily="66" charset="0"/>
              </a:rPr>
              <a:t>Sleep problems</a:t>
            </a:r>
          </a:p>
          <a:p>
            <a:pPr lvl="1"/>
            <a:r>
              <a:rPr lang="en-US" sz="2000" dirty="0">
                <a:latin typeface="Comic Sans MS" pitchFamily="66" charset="0"/>
              </a:rPr>
              <a:t>Swelling at </a:t>
            </a:r>
            <a:r>
              <a:rPr lang="en-US" sz="2000" dirty="0" smtClean="0">
                <a:latin typeface="Comic Sans MS" pitchFamily="66" charset="0"/>
              </a:rPr>
              <a:t>joints</a:t>
            </a:r>
          </a:p>
          <a:p>
            <a:pPr marL="914400" lvl="1" indent="-457200">
              <a:buAutoNum type="alphaLcPeriod"/>
            </a:pPr>
            <a:r>
              <a:rPr lang="en-US" sz="1900" dirty="0" smtClean="0">
                <a:latin typeface="Comic Sans MS" pitchFamily="66" charset="0"/>
              </a:rPr>
              <a:t>Inflammation </a:t>
            </a:r>
            <a:r>
              <a:rPr lang="en-US" sz="1900" dirty="0">
                <a:latin typeface="Comic Sans MS" pitchFamily="66" charset="0"/>
              </a:rPr>
              <a:t>of a finger or </a:t>
            </a:r>
            <a:r>
              <a:rPr lang="en-US" sz="1900" dirty="0" smtClean="0">
                <a:latin typeface="Comic Sans MS" pitchFamily="66" charset="0"/>
              </a:rPr>
              <a:t>toe</a:t>
            </a:r>
          </a:p>
          <a:p>
            <a:pPr marL="914400" lvl="1" indent="-457200">
              <a:buAutoNum type="alphaLcPeriod"/>
            </a:pPr>
            <a:r>
              <a:rPr lang="en-US" sz="1900" dirty="0" smtClean="0">
                <a:latin typeface="Comic Sans MS" pitchFamily="66" charset="0"/>
              </a:rPr>
              <a:t>Pits </a:t>
            </a:r>
            <a:r>
              <a:rPr lang="en-US" sz="1900" dirty="0">
                <a:latin typeface="Comic Sans MS" pitchFamily="66" charset="0"/>
              </a:rPr>
              <a:t>or ridges in fingernails</a:t>
            </a:r>
          </a:p>
          <a:p>
            <a:pPr lvl="1"/>
            <a:endParaRPr lang="en-US" sz="20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765" y="6122488"/>
            <a:ext cx="101759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itchFamily="66" charset="0"/>
              </a:rPr>
              <a:t>http://www.arthritis.org/about-arthritis/types/juvenile-idiopathic-arthritis-jia/symptoms.php</a:t>
            </a:r>
          </a:p>
          <a:p>
            <a:endParaRPr lang="en-US" dirty="0"/>
          </a:p>
        </p:txBody>
      </p:sp>
      <p:pic>
        <p:nvPicPr>
          <p:cNvPr id="1026" name="Picture 2" descr="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84" y="1712891"/>
            <a:ext cx="4813435" cy="36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Prevalence, Incidence,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9923" y="1805565"/>
            <a:ext cx="6835033" cy="3796744"/>
          </a:xfrm>
        </p:spPr>
        <p:txBody>
          <a:bodyPr>
            <a:noAutofit/>
          </a:bodyPr>
          <a:lstStyle/>
          <a:p>
            <a:r>
              <a:rPr lang="en-US" sz="1800" dirty="0">
                <a:latin typeface="Comic Sans MS" pitchFamily="66" charset="0"/>
              </a:rPr>
              <a:t>Prevalence </a:t>
            </a:r>
          </a:p>
          <a:p>
            <a:pPr lvl="1"/>
            <a:r>
              <a:rPr lang="en-US" sz="1800" dirty="0">
                <a:latin typeface="Comic Sans MS" pitchFamily="66" charset="0"/>
              </a:rPr>
              <a:t>100,000 children in the U.S have </a:t>
            </a:r>
            <a:r>
              <a:rPr lang="en-US" sz="1800" dirty="0" smtClean="0">
                <a:latin typeface="Comic Sans MS" pitchFamily="66" charset="0"/>
              </a:rPr>
              <a:t>JIA</a:t>
            </a:r>
            <a:endParaRPr lang="en-US" sz="1800" dirty="0">
              <a:latin typeface="Comic Sans MS" pitchFamily="66" charset="0"/>
            </a:endParaRPr>
          </a:p>
          <a:p>
            <a:r>
              <a:rPr lang="en-US" sz="1800" dirty="0">
                <a:latin typeface="Comic Sans MS" pitchFamily="66" charset="0"/>
              </a:rPr>
              <a:t>Incidence</a:t>
            </a:r>
          </a:p>
          <a:p>
            <a:pPr lvl="1"/>
            <a:r>
              <a:rPr lang="en-US" sz="1800" dirty="0">
                <a:latin typeface="Comic Sans MS" pitchFamily="66" charset="0"/>
              </a:rPr>
              <a:t>13.9 per 100,000 children annually </a:t>
            </a:r>
          </a:p>
          <a:p>
            <a:r>
              <a:rPr lang="en-US" sz="1800" dirty="0">
                <a:latin typeface="Comic Sans MS" pitchFamily="66" charset="0"/>
              </a:rPr>
              <a:t>Attributes</a:t>
            </a:r>
          </a:p>
          <a:p>
            <a:pPr lvl="1"/>
            <a:r>
              <a:rPr lang="en-US" sz="1800" dirty="0">
                <a:latin typeface="Comic Sans MS" pitchFamily="66" charset="0"/>
              </a:rPr>
              <a:t>Sex</a:t>
            </a:r>
          </a:p>
          <a:p>
            <a:pPr lvl="2"/>
            <a:r>
              <a:rPr lang="en-US" sz="1800" dirty="0">
                <a:latin typeface="Comic Sans MS" pitchFamily="66" charset="0"/>
              </a:rPr>
              <a:t>One study found that it was more prevalent in girls than boys by a 2 to 1 margin</a:t>
            </a:r>
          </a:p>
          <a:p>
            <a:pPr lvl="1"/>
            <a:r>
              <a:rPr lang="en-US" sz="1800" dirty="0" smtClean="0">
                <a:latin typeface="Comic Sans MS" pitchFamily="66" charset="0"/>
              </a:rPr>
              <a:t>Race</a:t>
            </a:r>
            <a:endParaRPr lang="en-US" sz="1800" dirty="0">
              <a:latin typeface="Comic Sans MS" pitchFamily="66" charset="0"/>
            </a:endParaRPr>
          </a:p>
          <a:p>
            <a:pPr lvl="2"/>
            <a:r>
              <a:rPr lang="en-US" sz="1800" dirty="0">
                <a:latin typeface="Comic Sans MS" pitchFamily="66" charset="0"/>
              </a:rPr>
              <a:t>Less common in African-American and Asian populations compared to Caucasian populations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6142992"/>
            <a:ext cx="1069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http://www.uptodate.com/contents/juvenile-idiopathic-arthritis-epidemiology-and-immunopathogenesis</a:t>
            </a:r>
          </a:p>
          <a:p>
            <a:r>
              <a:rPr lang="en-US" dirty="0"/>
              <a:t>http://ped-rheum.biomedcentral.com/articles/10.1186/s12969-015-0030-z</a:t>
            </a:r>
          </a:p>
        </p:txBody>
      </p:sp>
    </p:spTree>
    <p:extLst>
      <p:ext uri="{BB962C8B-B14F-4D97-AF65-F5344CB8AC3E}">
        <p14:creationId xmlns:p14="http://schemas.microsoft.com/office/powerpoint/2010/main" val="103172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6321" y="2393710"/>
            <a:ext cx="41899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n-US" dirty="0">
              <a:latin typeface="Comic Sans MS" pitchFamily="66" charset="0"/>
            </a:endParaRPr>
          </a:p>
          <a:p>
            <a:pPr fontAlgn="base"/>
            <a:r>
              <a:rPr lang="en-US" b="1" dirty="0">
                <a:latin typeface="Comic Sans MS" pitchFamily="66" charset="0"/>
              </a:rPr>
              <a:t>Systemic onset </a:t>
            </a:r>
            <a:r>
              <a:rPr lang="en-US" b="1" dirty="0" smtClean="0">
                <a:latin typeface="Comic Sans MS" pitchFamily="66" charset="0"/>
              </a:rPr>
              <a:t>JRA</a:t>
            </a:r>
            <a:r>
              <a:rPr lang="en-US" b="1" dirty="0">
                <a:latin typeface="Comic Sans MS" pitchFamily="66" charset="0"/>
              </a:rPr>
              <a:t>. </a:t>
            </a:r>
            <a:endParaRPr lang="en-US" b="1" dirty="0" smtClean="0">
              <a:latin typeface="Comic Sans MS" pitchFamily="66" charset="0"/>
            </a:endParaRPr>
          </a:p>
          <a:p>
            <a:pPr marL="285750" indent="-285750" fontAlgn="base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This </a:t>
            </a:r>
            <a:r>
              <a:rPr lang="en-US" dirty="0">
                <a:latin typeface="Comic Sans MS" pitchFamily="66" charset="0"/>
              </a:rPr>
              <a:t>type affects one or more joints</a:t>
            </a:r>
            <a:r>
              <a:rPr lang="en-US" dirty="0" smtClean="0">
                <a:latin typeface="Comic Sans MS" pitchFamily="66" charset="0"/>
              </a:rPr>
              <a:t>. </a:t>
            </a:r>
          </a:p>
          <a:p>
            <a:pPr marL="285750" indent="-285750" fontAlgn="base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It </a:t>
            </a:r>
            <a:r>
              <a:rPr lang="en-US" dirty="0">
                <a:latin typeface="Comic Sans MS" pitchFamily="66" charset="0"/>
              </a:rPr>
              <a:t>may also cause inflammation of internal organs, including the heart, liver, spleen, and lymph nodes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marL="285750" indent="-285750" fontAlgn="base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It is the least common type. </a:t>
            </a:r>
            <a:endParaRPr lang="en-US" dirty="0" smtClean="0">
              <a:latin typeface="Comic Sans MS" pitchFamily="66" charset="0"/>
            </a:endParaRPr>
          </a:p>
          <a:p>
            <a:pPr marL="285750" indent="-285750" fontAlgn="base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It </a:t>
            </a:r>
            <a:r>
              <a:rPr lang="en-US" dirty="0">
                <a:latin typeface="Comic Sans MS" pitchFamily="66" charset="0"/>
              </a:rPr>
              <a:t>affects 1 in 10 to about 1 in 7 children with JIA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fontAlgn="base"/>
            <a:endParaRPr lang="en-US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82218" y="790607"/>
            <a:ext cx="1745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Types of JRA</a:t>
            </a:r>
            <a:endParaRPr lang="en-GB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Juvenile idiopathic arthritis - Knowledge @ AMBOS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5"/>
          <a:stretch/>
        </p:blipFill>
        <p:spPr bwMode="auto">
          <a:xfrm>
            <a:off x="5859888" y="2057898"/>
            <a:ext cx="3994162" cy="408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580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35601" y="5937995"/>
            <a:ext cx="5987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https://en.wikipedia.org/wiki/Arthritis</a:t>
            </a:r>
          </a:p>
        </p:txBody>
      </p:sp>
      <p:sp>
        <p:nvSpPr>
          <p:cNvPr id="9" name="Rectangle 8"/>
          <p:cNvSpPr/>
          <p:nvPr/>
        </p:nvSpPr>
        <p:spPr>
          <a:xfrm>
            <a:off x="3264793" y="1674253"/>
            <a:ext cx="608526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Evidence </a:t>
            </a:r>
            <a:r>
              <a:rPr lang="en-US" sz="2000" dirty="0">
                <a:latin typeface="Comic Sans MS" pitchFamily="66" charset="0"/>
              </a:rPr>
              <a:t>of osteoarthritis and potentially inflammatory arthritis </a:t>
            </a:r>
            <a:r>
              <a:rPr lang="en-US" sz="2000" dirty="0" smtClean="0">
                <a:latin typeface="Comic Sans MS" pitchFamily="66" charset="0"/>
              </a:rPr>
              <a:t>was first </a:t>
            </a:r>
            <a:r>
              <a:rPr lang="en-US" sz="2000" dirty="0">
                <a:latin typeface="Comic Sans MS" pitchFamily="66" charset="0"/>
              </a:rPr>
              <a:t>discovered in </a:t>
            </a:r>
            <a:r>
              <a:rPr lang="en-US" sz="2000" dirty="0" smtClean="0">
                <a:latin typeface="Comic Sans MS" pitchFamily="66" charset="0"/>
              </a:rPr>
              <a:t>dinosaurs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It was noted in skeletal remains of Native Americans  found in Tennessee (5000 to 500 BC) 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 smtClean="0">
              <a:latin typeface="Comic Sans MS" pitchFamily="66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Comic Sans MS" pitchFamily="66" charset="0"/>
              </a:rPr>
              <a:t>Scientists are not sure how long humans have been experiencing </a:t>
            </a:r>
            <a:r>
              <a:rPr lang="en-US" sz="2000" dirty="0" smtClean="0">
                <a:latin typeface="Comic Sans MS" pitchFamily="66" charset="0"/>
              </a:rPr>
              <a:t>it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 smtClean="0">
              <a:latin typeface="Comic Sans MS" pitchFamily="66" charset="0"/>
            </a:endParaRPr>
          </a:p>
        </p:txBody>
      </p:sp>
      <p:sp>
        <p:nvSpPr>
          <p:cNvPr id="10" name="AutoShape 2" descr="A Visual History of Arthrit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9396" y="160338"/>
            <a:ext cx="5550794" cy="1198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General Information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7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3747" y="1582340"/>
            <a:ext cx="4228563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 err="1" smtClean="0">
                <a:latin typeface="Comic Sans MS" pitchFamily="66" charset="0"/>
              </a:rPr>
              <a:t>Oligoarticular</a:t>
            </a:r>
            <a:r>
              <a:rPr lang="en-US" b="1" dirty="0" smtClean="0">
                <a:latin typeface="Comic Sans MS" pitchFamily="66" charset="0"/>
              </a:rPr>
              <a:t> JRA.</a:t>
            </a:r>
            <a:r>
              <a:rPr lang="en-US" b="1" dirty="0">
                <a:latin typeface="Comic Sans MS" pitchFamily="66" charset="0"/>
              </a:rPr>
              <a:t> </a:t>
            </a:r>
          </a:p>
          <a:p>
            <a:pPr marL="285750" indent="-285750" fontAlgn="base">
              <a:buFont typeface="Arial" charset="0"/>
              <a:buChar char="•"/>
            </a:pPr>
            <a:r>
              <a:rPr lang="en-US" sz="1700" dirty="0" smtClean="0">
                <a:latin typeface="Comic Sans MS" pitchFamily="66" charset="0"/>
              </a:rPr>
              <a:t>This </a:t>
            </a:r>
            <a:r>
              <a:rPr lang="en-US" sz="1700" dirty="0">
                <a:latin typeface="Comic Sans MS" pitchFamily="66" charset="0"/>
              </a:rPr>
              <a:t>type affects 1 to 4 joints in the first 6 months of disease. </a:t>
            </a:r>
          </a:p>
          <a:p>
            <a:pPr marL="285750" indent="-285750" fontAlgn="base">
              <a:buFont typeface="Arial" charset="0"/>
              <a:buChar char="•"/>
            </a:pPr>
            <a:r>
              <a:rPr lang="en-US" sz="1700" dirty="0" smtClean="0">
                <a:latin typeface="Comic Sans MS" pitchFamily="66" charset="0"/>
              </a:rPr>
              <a:t>If </a:t>
            </a:r>
            <a:r>
              <a:rPr lang="en-US" sz="1700" dirty="0">
                <a:latin typeface="Comic Sans MS" pitchFamily="66" charset="0"/>
              </a:rPr>
              <a:t>no more joints are affected after 6 months, this type is called persistent</a:t>
            </a:r>
            <a:r>
              <a:rPr lang="en-US" sz="1700" dirty="0" smtClean="0">
                <a:latin typeface="Comic Sans MS" pitchFamily="66" charset="0"/>
              </a:rPr>
              <a:t>. </a:t>
            </a:r>
          </a:p>
          <a:p>
            <a:pPr marL="285750" indent="-285750" fontAlgn="base">
              <a:buFont typeface="Arial" charset="0"/>
              <a:buChar char="•"/>
            </a:pPr>
            <a:r>
              <a:rPr lang="en-US" sz="1700" dirty="0" smtClean="0">
                <a:latin typeface="Comic Sans MS" pitchFamily="66" charset="0"/>
              </a:rPr>
              <a:t>If </a:t>
            </a:r>
            <a:r>
              <a:rPr lang="en-US" sz="1700" dirty="0">
                <a:latin typeface="Comic Sans MS" pitchFamily="66" charset="0"/>
              </a:rPr>
              <a:t>more joints are affected after 6 months, it is called extended</a:t>
            </a:r>
            <a:r>
              <a:rPr lang="en-US" sz="1700" dirty="0" smtClean="0">
                <a:latin typeface="Comic Sans MS" pitchFamily="66" charset="0"/>
              </a:rPr>
              <a:t>.</a:t>
            </a:r>
          </a:p>
          <a:p>
            <a:pPr fontAlgn="base"/>
            <a:endParaRPr lang="en-US" dirty="0">
              <a:latin typeface="Comic Sans MS" pitchFamily="66" charset="0"/>
            </a:endParaRPr>
          </a:p>
          <a:p>
            <a:pPr fontAlgn="base"/>
            <a:r>
              <a:rPr lang="en-US" b="1" dirty="0" err="1" smtClean="0">
                <a:latin typeface="Comic Sans MS" pitchFamily="66" charset="0"/>
              </a:rPr>
              <a:t>Polyarticular</a:t>
            </a:r>
            <a:r>
              <a:rPr lang="en-US" b="1" dirty="0" smtClean="0">
                <a:latin typeface="Comic Sans MS" pitchFamily="66" charset="0"/>
              </a:rPr>
              <a:t> JRA. </a:t>
            </a:r>
          </a:p>
          <a:p>
            <a:pPr marL="285750" indent="-285750" fontAlgn="base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This type affects 5 or more joints in the first 6 months of disease</a:t>
            </a:r>
          </a:p>
          <a:p>
            <a:pPr fontAlgn="base"/>
            <a:endParaRPr lang="en-US" dirty="0" smtClean="0">
              <a:latin typeface="Comic Sans MS" pitchFamily="66" charset="0"/>
            </a:endParaRPr>
          </a:p>
          <a:p>
            <a:pPr fontAlgn="base"/>
            <a:r>
              <a:rPr lang="en-US" dirty="0" smtClean="0">
                <a:latin typeface="Comic Sans MS" pitchFamily="66" charset="0"/>
              </a:rPr>
              <a:t>. </a:t>
            </a:r>
          </a:p>
          <a:p>
            <a:pPr fontAlgn="base"/>
            <a:endParaRPr lang="en-US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82218" y="790607"/>
            <a:ext cx="4211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Types of Rheumatoid Arthritis (RA</a:t>
            </a: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2" name="AutoShape 2" descr="Clinical Signs of Oligoarticular and Polyarticular Juvenile Idiopathic  Arthrit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Clinical Signs of Oligoarticular and Polyarticular Juvenile Idiopathic Arthrit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85"/>
          <a:stretch/>
        </p:blipFill>
        <p:spPr bwMode="auto">
          <a:xfrm>
            <a:off x="6187922" y="1582340"/>
            <a:ext cx="4218007" cy="371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4631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82218" y="790607"/>
            <a:ext cx="4211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Types of Rheumatoid Arthritis (RA</a:t>
            </a: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1837386" y="2890035"/>
            <a:ext cx="36876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 err="1">
                <a:latin typeface="Comic Sans MS" pitchFamily="66" charset="0"/>
              </a:rPr>
              <a:t>Enthesitis</a:t>
            </a:r>
            <a:r>
              <a:rPr lang="en-US" b="1" dirty="0">
                <a:latin typeface="Comic Sans MS" pitchFamily="66" charset="0"/>
              </a:rPr>
              <a:t>-related </a:t>
            </a:r>
            <a:r>
              <a:rPr lang="en-US" b="1" dirty="0" smtClean="0">
                <a:latin typeface="Comic Sans MS" pitchFamily="66" charset="0"/>
              </a:rPr>
              <a:t>JRA</a:t>
            </a:r>
            <a:r>
              <a:rPr lang="en-US" b="1" dirty="0">
                <a:latin typeface="Comic Sans MS" pitchFamily="66" charset="0"/>
              </a:rPr>
              <a:t>. </a:t>
            </a:r>
            <a:r>
              <a:rPr lang="en-US" dirty="0">
                <a:latin typeface="Comic Sans MS" pitchFamily="66" charset="0"/>
              </a:rPr>
              <a:t>With this type, a child has arthritis as well as </a:t>
            </a:r>
            <a:r>
              <a:rPr lang="en-US" dirty="0" err="1">
                <a:latin typeface="Comic Sans MS" pitchFamily="66" charset="0"/>
              </a:rPr>
              <a:t>enthesitis</a:t>
            </a:r>
            <a:r>
              <a:rPr lang="en-US" dirty="0">
                <a:latin typeface="Comic Sans MS" pitchFamily="66" charset="0"/>
              </a:rPr>
              <a:t>. This is a swelling of the tissue where bone meets a tendon or ligament. It often affects the hips, knees, and feet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fontAlgn="base"/>
            <a:endParaRPr lang="en-US" dirty="0">
              <a:latin typeface="Comic Sans MS" pitchFamily="66" charset="0"/>
            </a:endParaRPr>
          </a:p>
        </p:txBody>
      </p:sp>
      <p:pic>
        <p:nvPicPr>
          <p:cNvPr id="4098" name="Picture 2" descr="Juvenile enthesitis-related arthritis (ER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922" y="2344417"/>
            <a:ext cx="4774663" cy="339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1109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2119" y="1334456"/>
            <a:ext cx="43573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latin typeface="Comic Sans MS" pitchFamily="66" charset="0"/>
              </a:rPr>
              <a:t>Psoriatic arthritis. </a:t>
            </a:r>
            <a:endParaRPr lang="en-US" b="1" dirty="0" smtClean="0">
              <a:latin typeface="Comic Sans MS" pitchFamily="66" charset="0"/>
            </a:endParaRPr>
          </a:p>
          <a:p>
            <a:pPr marL="285750" indent="-285750" fontAlgn="base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arthritis </a:t>
            </a:r>
            <a:r>
              <a:rPr lang="en-US" dirty="0">
                <a:latin typeface="Comic Sans MS" pitchFamily="66" charset="0"/>
              </a:rPr>
              <a:t>and a red, scaly skin disease called psoriasis. </a:t>
            </a:r>
            <a:r>
              <a:rPr lang="en-US" dirty="0" smtClean="0">
                <a:latin typeface="Comic Sans MS" pitchFamily="66" charset="0"/>
              </a:rPr>
              <a:t>With </a:t>
            </a:r>
            <a:r>
              <a:rPr lang="en-US" dirty="0">
                <a:latin typeface="Comic Sans MS" pitchFamily="66" charset="0"/>
              </a:rPr>
              <a:t>this type, a child may have </a:t>
            </a:r>
            <a:r>
              <a:rPr lang="en-US" dirty="0" smtClean="0">
                <a:latin typeface="Comic Sans MS" pitchFamily="66" charset="0"/>
              </a:rPr>
              <a:t>both</a:t>
            </a:r>
          </a:p>
          <a:p>
            <a:pPr marL="285750" indent="-285750" fontAlgn="base">
              <a:buFont typeface="Arial" charset="0"/>
              <a:buChar char="•"/>
            </a:pPr>
            <a:r>
              <a:rPr lang="en-US" dirty="0">
                <a:latin typeface="Comic Sans MS" pitchFamily="66" charset="0"/>
              </a:rPr>
              <a:t>Most commonly the psoriatic arthritis is asymmetric in pattern (unlike </a:t>
            </a:r>
            <a:r>
              <a:rPr lang="en-US" dirty="0" smtClean="0">
                <a:latin typeface="Comic Sans MS" pitchFamily="66" charset="0"/>
              </a:rPr>
              <a:t>other rheumatoid </a:t>
            </a:r>
            <a:r>
              <a:rPr lang="en-US" dirty="0">
                <a:latin typeface="Comic Sans MS" pitchFamily="66" charset="0"/>
              </a:rPr>
              <a:t>arthritis, which is symmetrical</a:t>
            </a:r>
            <a:r>
              <a:rPr lang="en-US" dirty="0" smtClean="0">
                <a:latin typeface="Comic Sans MS" pitchFamily="66" charset="0"/>
              </a:rPr>
              <a:t>).</a:t>
            </a:r>
          </a:p>
          <a:p>
            <a:pPr marL="285750" indent="-285750" fontAlgn="base">
              <a:buFont typeface="Arial" charset="0"/>
              <a:buChar char="•"/>
            </a:pPr>
            <a:endParaRPr lang="en-US" dirty="0" smtClean="0">
              <a:latin typeface="Comic Sans MS" pitchFamily="66" charset="0"/>
            </a:endParaRPr>
          </a:p>
          <a:p>
            <a:pPr marL="285750" indent="-285750" fontAlgn="base">
              <a:buFont typeface="Arial" charset="0"/>
              <a:buChar char="•"/>
            </a:pPr>
            <a:r>
              <a:rPr lang="en-US" dirty="0">
                <a:latin typeface="Comic Sans MS" pitchFamily="66" charset="0"/>
              </a:rPr>
              <a:t>When psoriatic arthritis affects the joints of the spine and sacroiliac joints it is called spondylitis </a:t>
            </a:r>
            <a:endParaRPr lang="en-US" dirty="0" smtClean="0">
              <a:latin typeface="Comic Sans MS" pitchFamily="66" charset="0"/>
            </a:endParaRPr>
          </a:p>
          <a:p>
            <a:pPr marL="285750" indent="-285750" fontAlgn="base">
              <a:buFont typeface="Arial" charset="0"/>
              <a:buChar char="•"/>
            </a:pPr>
            <a:endParaRPr lang="en-US" dirty="0" smtClean="0">
              <a:latin typeface="Comic Sans MS" pitchFamily="66" charset="0"/>
            </a:endParaRPr>
          </a:p>
          <a:p>
            <a:pPr marL="285750" indent="-285750" fontAlgn="base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Absence </a:t>
            </a:r>
            <a:r>
              <a:rPr lang="en-US" dirty="0">
                <a:latin typeface="Comic Sans MS" pitchFamily="66" charset="0"/>
              </a:rPr>
              <a:t>of rheumatoid </a:t>
            </a:r>
            <a:r>
              <a:rPr lang="en-US" dirty="0" smtClean="0">
                <a:latin typeface="Comic Sans MS" pitchFamily="66" charset="0"/>
              </a:rPr>
              <a:t>factor (RF) </a:t>
            </a:r>
            <a:r>
              <a:rPr lang="en-US" dirty="0">
                <a:latin typeface="Comic Sans MS" pitchFamily="66" charset="0"/>
              </a:rPr>
              <a:t>in the blood helps distinguish psoriatic arthritis from rheumatoid arthritis.</a:t>
            </a:r>
          </a:p>
          <a:p>
            <a:pPr marL="285750" indent="-285750" fontAlgn="base">
              <a:buFont typeface="Arial" charset="0"/>
              <a:buChar char="•"/>
            </a:pPr>
            <a:endParaRPr lang="en-US" b="1" dirty="0">
              <a:latin typeface="Comic Sans MS" pitchFamily="66" charset="0"/>
            </a:endParaRPr>
          </a:p>
        </p:txBody>
      </p:sp>
      <p:sp>
        <p:nvSpPr>
          <p:cNvPr id="5" name="AutoShape 2" descr="Psoriatic arthritis is an inflammatory joint condition associated with  psoria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 descr="Multiple pink, swollen joints of the hands resulting in deformities of the digits and possible permanent joint destruction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554" y="171450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4082218" y="790607"/>
            <a:ext cx="1745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Types of JRA</a:t>
            </a:r>
            <a:endParaRPr lang="en-GB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0675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5870" y="1434131"/>
            <a:ext cx="46020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Gout</a:t>
            </a:r>
            <a:r>
              <a:rPr lang="en-US" dirty="0">
                <a:latin typeface="Comic Sans MS" pitchFamily="66" charset="0"/>
              </a:rPr>
              <a:t> is </a:t>
            </a:r>
            <a:r>
              <a:rPr lang="en-US" dirty="0" smtClean="0">
                <a:latin typeface="Comic Sans MS" pitchFamily="66" charset="0"/>
              </a:rPr>
              <a:t> caused </a:t>
            </a:r>
            <a:r>
              <a:rPr lang="en-US" dirty="0">
                <a:latin typeface="Comic Sans MS" pitchFamily="66" charset="0"/>
              </a:rPr>
              <a:t>by </a:t>
            </a:r>
            <a:endParaRPr lang="en-US" dirty="0" smtClean="0">
              <a:latin typeface="Comic Sans MS" pitchFamily="66" charset="0"/>
            </a:endParaRPr>
          </a:p>
          <a:p>
            <a:pPr marL="342900" indent="-342900">
              <a:buAutoNum type="alphaLcPeriod"/>
            </a:pPr>
            <a:r>
              <a:rPr lang="en-US" dirty="0" smtClean="0">
                <a:latin typeface="Comic Sans MS" pitchFamily="66" charset="0"/>
              </a:rPr>
              <a:t>deposition </a:t>
            </a:r>
            <a:r>
              <a:rPr lang="en-US" dirty="0">
                <a:latin typeface="Comic Sans MS" pitchFamily="66" charset="0"/>
              </a:rPr>
              <a:t>of </a:t>
            </a:r>
            <a:r>
              <a:rPr lang="en-US" dirty="0" smtClean="0">
                <a:latin typeface="Comic Sans MS" pitchFamily="66" charset="0"/>
              </a:rPr>
              <a:t>uric </a:t>
            </a:r>
            <a:r>
              <a:rPr lang="en-US" dirty="0">
                <a:latin typeface="Comic Sans MS" pitchFamily="66" charset="0"/>
              </a:rPr>
              <a:t>acid crystals in </a:t>
            </a:r>
            <a:r>
              <a:rPr lang="en-US" dirty="0" smtClean="0">
                <a:latin typeface="Comic Sans MS" pitchFamily="66" charset="0"/>
              </a:rPr>
              <a:t>the artıcular,  periarticular and subcutaneous tissue, </a:t>
            </a:r>
            <a:r>
              <a:rPr lang="en-US" dirty="0">
                <a:latin typeface="Comic Sans MS" pitchFamily="66" charset="0"/>
              </a:rPr>
              <a:t>causing inflammation. </a:t>
            </a:r>
          </a:p>
          <a:p>
            <a:pPr marL="342900" indent="-342900">
              <a:buAutoNum type="alphaLcPeriod"/>
            </a:pPr>
            <a:r>
              <a:rPr lang="en-US" dirty="0" smtClean="0">
                <a:latin typeface="Comic Sans MS" pitchFamily="66" charset="0"/>
              </a:rPr>
              <a:t>formation </a:t>
            </a:r>
            <a:r>
              <a:rPr lang="en-US" dirty="0">
                <a:latin typeface="Comic Sans MS" pitchFamily="66" charset="0"/>
              </a:rPr>
              <a:t>of rhomboid crystals of calcium pyrophosphate known as pseudogout. </a:t>
            </a: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Clinically </a:t>
            </a:r>
            <a:r>
              <a:rPr lang="en-US" dirty="0">
                <a:latin typeface="Comic Sans MS" pitchFamily="66" charset="0"/>
              </a:rPr>
              <a:t>it is </a:t>
            </a:r>
            <a:r>
              <a:rPr lang="en-US" dirty="0" smtClean="0">
                <a:latin typeface="Comic Sans MS" pitchFamily="66" charset="0"/>
              </a:rPr>
              <a:t>characterized </a:t>
            </a:r>
            <a:r>
              <a:rPr lang="en-US" dirty="0">
                <a:latin typeface="Comic Sans MS" pitchFamily="66" charset="0"/>
              </a:rPr>
              <a:t>by </a:t>
            </a:r>
            <a:r>
              <a:rPr lang="en-US" dirty="0" smtClean="0">
                <a:latin typeface="Comic Sans MS" pitchFamily="66" charset="0"/>
              </a:rPr>
              <a:t>recurring </a:t>
            </a:r>
            <a:r>
              <a:rPr lang="en-US" dirty="0">
                <a:latin typeface="Comic Sans MS" pitchFamily="66" charset="0"/>
              </a:rPr>
              <a:t>attacks of acute arthritis by interval of freedom from pain </a:t>
            </a:r>
            <a:endParaRPr lang="en-US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In late stages by deforming arthritis, nephritis, urinary calculi</a:t>
            </a:r>
          </a:p>
          <a:p>
            <a:pPr marL="342900" indent="-342900">
              <a:buAutoNum type="alphaLcPeriod"/>
            </a:pPr>
            <a:endParaRPr lang="en-GB" dirty="0">
              <a:latin typeface="Comic Sans MS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99268" y="45632"/>
            <a:ext cx="5550794" cy="1198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Gout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AutoShape 2" descr="Evidence-based Physiotherapy for Gouty Arthrit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65" y="1756356"/>
            <a:ext cx="4670321" cy="340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3241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03327" y="6079810"/>
            <a:ext cx="48134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http://www.cdc.gov/arthritis/basics/gout.html</a:t>
            </a:r>
          </a:p>
        </p:txBody>
      </p:sp>
      <p:sp>
        <p:nvSpPr>
          <p:cNvPr id="6" name="Rectangle 5"/>
          <p:cNvSpPr/>
          <p:nvPr/>
        </p:nvSpPr>
        <p:spPr>
          <a:xfrm>
            <a:off x="3610377" y="1735334"/>
            <a:ext cx="43444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Prevalence</a:t>
            </a:r>
          </a:p>
          <a:p>
            <a:endParaRPr lang="en-US" dirty="0">
              <a:latin typeface="Comic Sans MS" pitchFamily="66" charset="0"/>
            </a:endParaRPr>
          </a:p>
          <a:p>
            <a:pPr lvl="1"/>
            <a:r>
              <a:rPr lang="en-US" dirty="0">
                <a:latin typeface="Comic Sans MS" pitchFamily="66" charset="0"/>
              </a:rPr>
              <a:t>3.9% of U.S. population (8.3 million people) have gout (NHANES 2007-2008)</a:t>
            </a:r>
          </a:p>
          <a:p>
            <a:pPr lvl="1"/>
            <a:r>
              <a:rPr lang="en-US" dirty="0">
                <a:latin typeface="Comic Sans MS" pitchFamily="66" charset="0"/>
              </a:rPr>
              <a:t>Grew by 1.2 percentage points over 2 decades</a:t>
            </a:r>
          </a:p>
          <a:p>
            <a:pPr lvl="1"/>
            <a:endParaRPr lang="en-US" dirty="0">
              <a:latin typeface="Comic Sans MS" pitchFamily="66" charset="0"/>
            </a:endParaRPr>
          </a:p>
          <a:p>
            <a:r>
              <a:rPr lang="en-US" b="1" dirty="0" smtClean="0">
                <a:latin typeface="Comic Sans MS" pitchFamily="66" charset="0"/>
              </a:rPr>
              <a:t>Mortality</a:t>
            </a:r>
            <a:endParaRPr lang="en-US" b="1" dirty="0">
              <a:latin typeface="Comic Sans MS" pitchFamily="66" charset="0"/>
            </a:endParaRPr>
          </a:p>
          <a:p>
            <a:pPr lvl="1"/>
            <a:r>
              <a:rPr lang="en-US" dirty="0">
                <a:latin typeface="Comic Sans MS" pitchFamily="66" charset="0"/>
              </a:rPr>
              <a:t>Rare, but associated with increased risk for CVD</a:t>
            </a:r>
          </a:p>
        </p:txBody>
      </p:sp>
      <p:sp>
        <p:nvSpPr>
          <p:cNvPr id="7" name="Rectangle 6"/>
          <p:cNvSpPr/>
          <p:nvPr/>
        </p:nvSpPr>
        <p:spPr>
          <a:xfrm>
            <a:off x="1286857" y="1093562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Gout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53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950" y="962201"/>
            <a:ext cx="8464472" cy="5132113"/>
          </a:xfrm>
        </p:spPr>
      </p:pic>
      <p:sp>
        <p:nvSpPr>
          <p:cNvPr id="5" name="TextBox 4"/>
          <p:cNvSpPr txBox="1"/>
          <p:nvPr/>
        </p:nvSpPr>
        <p:spPr>
          <a:xfrm>
            <a:off x="5358685" y="6400798"/>
            <a:ext cx="60906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omic Sans MS" pitchFamily="66" charset="0"/>
              </a:rPr>
              <a:t>http://www.nature.com/nrrheum/journal/v11/n11/images_article/nrrheum.2015.91-f1.jpg</a:t>
            </a:r>
          </a:p>
        </p:txBody>
      </p:sp>
      <p:sp>
        <p:nvSpPr>
          <p:cNvPr id="3" name="Rectangle 2"/>
          <p:cNvSpPr/>
          <p:nvPr/>
        </p:nvSpPr>
        <p:spPr>
          <a:xfrm>
            <a:off x="1053861" y="307951"/>
            <a:ext cx="3611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Prevalence of Gout by Country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74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32079" y="1660026"/>
            <a:ext cx="57353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Predisposing factors</a:t>
            </a:r>
            <a:r>
              <a:rPr lang="en-GB" dirty="0">
                <a:latin typeface="Comic Sans MS" pitchFamily="66" charset="0"/>
              </a:rPr>
              <a:t>: 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itchFamily="66" charset="0"/>
              </a:rPr>
              <a:t>Alcohol</a:t>
            </a:r>
            <a:r>
              <a:rPr lang="en-GB" dirty="0">
                <a:latin typeface="Comic Sans MS" pitchFamily="66" charset="0"/>
              </a:rPr>
              <a:t> abuse 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itchFamily="66" charset="0"/>
              </a:rPr>
              <a:t>High </a:t>
            </a:r>
            <a:r>
              <a:rPr lang="en-GB" dirty="0">
                <a:latin typeface="Comic Sans MS" pitchFamily="66" charset="0"/>
              </a:rPr>
              <a:t>consumption of Red meat </a:t>
            </a:r>
            <a:r>
              <a:rPr lang="en-GB" dirty="0" smtClean="0">
                <a:latin typeface="Comic Sans MS" pitchFamily="66" charset="0"/>
              </a:rPr>
              <a:t>&amp; Beans </a:t>
            </a:r>
            <a:endParaRPr lang="en-GB" dirty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itchFamily="66" charset="0"/>
              </a:rPr>
              <a:t>Obesity 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itchFamily="66" charset="0"/>
              </a:rPr>
              <a:t>Diabetes </a:t>
            </a:r>
            <a:endParaRPr lang="en-GB" dirty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>
                <a:latin typeface="Comic Sans MS" pitchFamily="66" charset="0"/>
              </a:rPr>
              <a:t>Hypertension 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itchFamily="66" charset="0"/>
              </a:rPr>
              <a:t>Hyperlipidaemia </a:t>
            </a:r>
            <a:endParaRPr lang="en-GB" dirty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>
                <a:latin typeface="Comic Sans MS" pitchFamily="66" charset="0"/>
              </a:rPr>
              <a:t>Chronic inflammatory diseases </a:t>
            </a:r>
            <a:endParaRPr lang="en-GB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>
                <a:latin typeface="Comic Sans MS" pitchFamily="66" charset="0"/>
              </a:rPr>
              <a:t>Long term use of diuretics or aspirin </a:t>
            </a:r>
            <a:endParaRPr lang="en-GB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>
                <a:latin typeface="Comic Sans MS" pitchFamily="66" charset="0"/>
              </a:rPr>
              <a:t>Hyper parathyroidism 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itchFamily="66" charset="0"/>
              </a:rPr>
              <a:t>Myeloprolifrative </a:t>
            </a:r>
            <a:r>
              <a:rPr lang="en-GB" dirty="0">
                <a:latin typeface="Comic Sans MS" pitchFamily="66" charset="0"/>
              </a:rPr>
              <a:t>disorders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189" y="1189686"/>
            <a:ext cx="4670321" cy="340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09105" y="45632"/>
            <a:ext cx="5550794" cy="1198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Gout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9260" y="5702850"/>
            <a:ext cx="5021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Chronic Disease Epidemiology and Control (2010)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http://www.commed.vcu.edu/Chronic_Disease/arthritis/CMEGoout.pdf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http://www.cdc.gov/arthritis/basics/gout.html</a:t>
            </a:r>
          </a:p>
        </p:txBody>
      </p:sp>
    </p:spTree>
    <p:extLst>
      <p:ext uri="{BB962C8B-B14F-4D97-AF65-F5344CB8AC3E}">
        <p14:creationId xmlns:p14="http://schemas.microsoft.com/office/powerpoint/2010/main" val="89426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1370" y="2235141"/>
            <a:ext cx="47565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Primary gout 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itchFamily="66" charset="0"/>
              </a:rPr>
              <a:t>Common</a:t>
            </a:r>
            <a:r>
              <a:rPr lang="en-GB" dirty="0">
                <a:latin typeface="Comic Sans MS" pitchFamily="66" charset="0"/>
              </a:rPr>
              <a:t> type (95</a:t>
            </a:r>
            <a:r>
              <a:rPr lang="en-GB" dirty="0" smtClean="0">
                <a:latin typeface="Comic Sans MS" pitchFamily="66" charset="0"/>
              </a:rPr>
              <a:t>%)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itchFamily="66" charset="0"/>
              </a:rPr>
              <a:t>Idiopathic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itchFamily="66" charset="0"/>
              </a:rPr>
              <a:t>Hereditary error of purine metabolism </a:t>
            </a:r>
            <a:endParaRPr lang="en-GB" b="1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• Due to </a:t>
            </a:r>
            <a:r>
              <a:rPr lang="en-GB" dirty="0" smtClean="0">
                <a:latin typeface="Comic Sans MS" pitchFamily="66" charset="0"/>
              </a:rPr>
              <a:t>under excretion or overproduction of monosodium </a:t>
            </a:r>
            <a:r>
              <a:rPr lang="en-GB" dirty="0">
                <a:latin typeface="Comic Sans MS" pitchFamily="66" charset="0"/>
              </a:rPr>
              <a:t>urate (MSU).</a:t>
            </a:r>
            <a:endParaRPr lang="en-GB" b="1" dirty="0">
              <a:latin typeface="Comic Sans MS" pitchFamily="66" charset="0"/>
            </a:endParaRPr>
          </a:p>
          <a:p>
            <a:pPr lvl="0"/>
            <a:endParaRPr lang="en-GB" b="1" dirty="0" smtClean="0">
              <a:latin typeface="Comic Sans MS" pitchFamily="66" charset="0"/>
            </a:endParaRPr>
          </a:p>
          <a:p>
            <a:pPr lvl="0"/>
            <a:r>
              <a:rPr lang="en-GB" b="1" dirty="0" smtClean="0">
                <a:latin typeface="Comic Sans MS" pitchFamily="66" charset="0"/>
              </a:rPr>
              <a:t>Secondary </a:t>
            </a:r>
            <a:r>
              <a:rPr lang="en-GB" b="1" dirty="0">
                <a:latin typeface="Comic Sans MS" pitchFamily="66" charset="0"/>
              </a:rPr>
              <a:t>gout 5%</a:t>
            </a:r>
          </a:p>
          <a:p>
            <a:r>
              <a:rPr lang="en-GB" dirty="0">
                <a:latin typeface="Comic Sans MS" pitchFamily="66" charset="0"/>
              </a:rPr>
              <a:t> • Prolonged hyperuricaemia </a:t>
            </a:r>
            <a:endParaRPr lang="en-GB" b="1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• </a:t>
            </a:r>
            <a:r>
              <a:rPr lang="en-GB" dirty="0" smtClean="0">
                <a:latin typeface="Comic Sans MS" pitchFamily="66" charset="0"/>
              </a:rPr>
              <a:t>prolonged Administration </a:t>
            </a:r>
            <a:r>
              <a:rPr lang="en-GB" dirty="0">
                <a:latin typeface="Comic Sans MS" pitchFamily="66" charset="0"/>
              </a:rPr>
              <a:t>of diuretics</a:t>
            </a:r>
            <a:endParaRPr lang="en-GB" b="1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 • Renal failure </a:t>
            </a:r>
            <a:r>
              <a:rPr lang="en-GB" dirty="0"/>
              <a:t>.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4213018" y="716248"/>
            <a:ext cx="1087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Gout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772" y="1726169"/>
            <a:ext cx="4374860" cy="29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1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low chart of GOUT-pathophysiology | Download Scientific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1"/>
          <a:stretch/>
        </p:blipFill>
        <p:spPr bwMode="auto">
          <a:xfrm>
            <a:off x="2744229" y="1313645"/>
            <a:ext cx="8096250" cy="492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58865" y="514013"/>
            <a:ext cx="3451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Pathogenesis of  Gout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54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9334" y="1666362"/>
            <a:ext cx="451189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Sodium </a:t>
            </a:r>
            <a:r>
              <a:rPr lang="en-US" dirty="0">
                <a:latin typeface="Comic Sans MS" pitchFamily="66" charset="0"/>
              </a:rPr>
              <a:t>urate is deposited as crystals on the surface of articular cartilage. </a:t>
            </a:r>
            <a:endParaRPr lang="en-US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Then </a:t>
            </a:r>
            <a:r>
              <a:rPr lang="en-US" dirty="0">
                <a:latin typeface="Comic Sans MS" pitchFamily="66" charset="0"/>
              </a:rPr>
              <a:t>articular cartilage is eroded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The </a:t>
            </a:r>
            <a:r>
              <a:rPr lang="en-US" dirty="0">
                <a:latin typeface="Comic Sans MS" pitchFamily="66" charset="0"/>
              </a:rPr>
              <a:t>subchondral bone is replaced by </a:t>
            </a:r>
            <a:r>
              <a:rPr lang="en-US" dirty="0" smtClean="0">
                <a:latin typeface="Comic Sans MS" pitchFamily="66" charset="0"/>
              </a:rPr>
              <a:t>crystalline deposit, (tophii</a:t>
            </a:r>
            <a:r>
              <a:rPr lang="en-US" dirty="0">
                <a:latin typeface="Comic Sans MS" pitchFamily="66" charset="0"/>
              </a:rPr>
              <a:t>) </a:t>
            </a:r>
            <a:endParaRPr lang="en-US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A </a:t>
            </a:r>
            <a:r>
              <a:rPr lang="en-US" dirty="0">
                <a:latin typeface="Comic Sans MS" pitchFamily="66" charset="0"/>
              </a:rPr>
              <a:t>pannus of granulation tissue grows over the articular surface, invades and replaces the </a:t>
            </a:r>
            <a:r>
              <a:rPr lang="en-US" dirty="0" smtClean="0">
                <a:latin typeface="Comic Sans MS" pitchFamily="66" charset="0"/>
              </a:rPr>
              <a:t>cartilage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Then </a:t>
            </a:r>
            <a:r>
              <a:rPr lang="en-US" dirty="0">
                <a:latin typeface="Comic Sans MS" pitchFamily="66" charset="0"/>
              </a:rPr>
              <a:t>granulation tissue bridges the joint to the opposite articular surface and producing fibrous ankylosis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3558865" y="514013"/>
            <a:ext cx="3451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Pathogenesis of  Gout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Picture 5" descr="Gout pathophysiology - wikidoc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5"/>
          <a:stretch/>
        </p:blipFill>
        <p:spPr bwMode="auto">
          <a:xfrm>
            <a:off x="5773509" y="1764405"/>
            <a:ext cx="5731510" cy="3846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380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6625" y="1824284"/>
            <a:ext cx="36232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1715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One </a:t>
            </a:r>
            <a:r>
              <a:rPr lang="en-US" dirty="0">
                <a:latin typeface="Comic Sans MS" pitchFamily="66" charset="0"/>
              </a:rPr>
              <a:t>of the most important publications on arthritis was by </a:t>
            </a:r>
            <a:r>
              <a:rPr lang="en-US" dirty="0" smtClean="0">
                <a:latin typeface="Comic Sans MS" pitchFamily="66" charset="0"/>
              </a:rPr>
              <a:t>Dr. William </a:t>
            </a:r>
            <a:r>
              <a:rPr lang="en-US" dirty="0">
                <a:latin typeface="Comic Sans MS" pitchFamily="66" charset="0"/>
              </a:rPr>
              <a:t>Musgrave </a:t>
            </a:r>
            <a:r>
              <a:rPr lang="en-US" dirty="0" smtClean="0">
                <a:latin typeface="Comic Sans MS" pitchFamily="66" charset="0"/>
              </a:rPr>
              <a:t> called the </a:t>
            </a:r>
            <a:r>
              <a:rPr lang="en-US" dirty="0">
                <a:latin typeface="Comic Sans MS" pitchFamily="66" charset="0"/>
              </a:rPr>
              <a:t>De </a:t>
            </a:r>
            <a:r>
              <a:rPr lang="en-US" dirty="0" err="1">
                <a:latin typeface="Comic Sans MS" pitchFamily="66" charset="0"/>
              </a:rPr>
              <a:t>Arthritide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Symptomatica</a:t>
            </a:r>
            <a:r>
              <a:rPr lang="en-US" dirty="0" smtClean="0">
                <a:latin typeface="Comic Sans MS" pitchFamily="66" charset="0"/>
              </a:rPr>
              <a:t>’.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It </a:t>
            </a:r>
            <a:r>
              <a:rPr lang="en-US" dirty="0">
                <a:latin typeface="Comic Sans MS" pitchFamily="66" charset="0"/>
              </a:rPr>
              <a:t>is the earliest known text describing in detail the symptoms of RA.</a:t>
            </a:r>
          </a:p>
        </p:txBody>
      </p:sp>
      <p:sp>
        <p:nvSpPr>
          <p:cNvPr id="5" name="AutoShape 2" descr="Anglo-French contributions to the recognition of rheumatoid arthrit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302" y="1578039"/>
            <a:ext cx="4496140" cy="335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35601" y="5937995"/>
            <a:ext cx="5987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https://en.wikipedia.org/wiki/Arthritis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9396" y="160338"/>
            <a:ext cx="5550794" cy="1198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General Information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3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46231" y="2511382"/>
            <a:ext cx="5550794" cy="1198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Comic Sans MS" pitchFamily="66" charset="0"/>
              </a:rPr>
              <a:t>Axial spondyloathritis</a:t>
            </a:r>
            <a:endParaRPr lang="en-US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7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5908" y="2468268"/>
            <a:ext cx="48811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itchFamily="66" charset="0"/>
              </a:rPr>
              <a:t>Axial spondyloathritis </a:t>
            </a:r>
            <a:r>
              <a:rPr lang="en-GB" dirty="0">
                <a:latin typeface="Comic Sans MS" pitchFamily="66" charset="0"/>
              </a:rPr>
              <a:t>is used to describe patients who have both non-radiographic and radiographic axial </a:t>
            </a:r>
            <a:r>
              <a:rPr lang="en-GB" dirty="0" smtClean="0">
                <a:latin typeface="Comic Sans MS" pitchFamily="66" charset="0"/>
              </a:rPr>
              <a:t>spondyloathritis. </a:t>
            </a:r>
          </a:p>
          <a:p>
            <a:pPr marL="285750" indent="-285750">
              <a:buFont typeface="Arial" charset="0"/>
              <a:buChar char="•"/>
            </a:pPr>
            <a:endParaRPr lang="en-GB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itchFamily="66" charset="0"/>
              </a:rPr>
              <a:t>Non-radiographic </a:t>
            </a:r>
            <a:r>
              <a:rPr lang="en-GB" dirty="0">
                <a:latin typeface="Comic Sans MS" pitchFamily="66" charset="0"/>
              </a:rPr>
              <a:t>axial </a:t>
            </a:r>
            <a:r>
              <a:rPr lang="en-GB" dirty="0" smtClean="0">
                <a:latin typeface="Comic Sans MS" pitchFamily="66" charset="0"/>
              </a:rPr>
              <a:t>spondyloathritis </a:t>
            </a:r>
            <a:r>
              <a:rPr lang="en-GB" dirty="0">
                <a:latin typeface="Comic Sans MS" pitchFamily="66" charset="0"/>
              </a:rPr>
              <a:t>does not show on x-ray, but there are changes on </a:t>
            </a:r>
            <a:r>
              <a:rPr lang="en-GB" dirty="0" smtClean="0">
                <a:latin typeface="Comic Sans MS" pitchFamily="66" charset="0"/>
              </a:rPr>
              <a:t>MRI.</a:t>
            </a:r>
          </a:p>
          <a:p>
            <a:pPr marL="285750" indent="-285750">
              <a:buFont typeface="Arial" charset="0"/>
              <a:buChar char="•"/>
            </a:pPr>
            <a:endParaRPr lang="en-GB" u="sng" baseline="30000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itchFamily="66" charset="0"/>
              </a:rPr>
              <a:t>Radiographic </a:t>
            </a:r>
            <a:r>
              <a:rPr lang="en-GB" dirty="0">
                <a:latin typeface="Comic Sans MS" pitchFamily="66" charset="0"/>
              </a:rPr>
              <a:t>axial </a:t>
            </a:r>
            <a:r>
              <a:rPr lang="en-GB" dirty="0" smtClean="0">
                <a:latin typeface="Comic Sans MS" pitchFamily="66" charset="0"/>
              </a:rPr>
              <a:t>spondyloathritis </a:t>
            </a:r>
            <a:r>
              <a:rPr lang="en-GB" dirty="0">
                <a:latin typeface="Comic Sans MS" pitchFamily="66" charset="0"/>
              </a:rPr>
              <a:t>is also known as ankylosing spondylitis (AS</a:t>
            </a:r>
            <a:r>
              <a:rPr lang="en-GB" dirty="0" smtClean="0">
                <a:latin typeface="Comic Sans MS" pitchFamily="66" charset="0"/>
              </a:rPr>
              <a:t>)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7863" y="999034"/>
            <a:ext cx="5550794" cy="1198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Definition of Axial spondyloathritis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18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227483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itchFamily="66" charset="0"/>
              </a:rPr>
              <a:t>AS </a:t>
            </a:r>
            <a:r>
              <a:rPr lang="en-GB" dirty="0">
                <a:latin typeface="Comic Sans MS" pitchFamily="66" charset="0"/>
              </a:rPr>
              <a:t>Affects 0.1 to 1.4% of the </a:t>
            </a:r>
            <a:r>
              <a:rPr lang="en-GB" dirty="0" smtClean="0">
                <a:latin typeface="Comic Sans MS" pitchFamily="66" charset="0"/>
              </a:rPr>
              <a:t>population.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itchFamily="66" charset="0"/>
              </a:rPr>
              <a:t>There </a:t>
            </a:r>
            <a:r>
              <a:rPr lang="en-GB" dirty="0">
                <a:latin typeface="Comic Sans MS" pitchFamily="66" charset="0"/>
              </a:rPr>
              <a:t>is a male to female ratio of 2:1 for radiographic axial </a:t>
            </a:r>
            <a:r>
              <a:rPr lang="en-GB" dirty="0" smtClean="0">
                <a:latin typeface="Comic Sans MS" pitchFamily="66" charset="0"/>
              </a:rPr>
              <a:t>spondyloathritis </a:t>
            </a:r>
            <a:r>
              <a:rPr lang="en-GB" dirty="0">
                <a:latin typeface="Comic Sans MS" pitchFamily="66" charset="0"/>
              </a:rPr>
              <a:t>and of 1:1 for non-radiographic axial </a:t>
            </a:r>
            <a:r>
              <a:rPr lang="en-GB" dirty="0" smtClean="0">
                <a:latin typeface="Comic Sans MS" pitchFamily="66" charset="0"/>
              </a:rPr>
              <a:t>spondyloathritis.</a:t>
            </a:r>
            <a:endParaRPr lang="en-GB" u="sng" baseline="30000" dirty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latin typeface="Comic Sans MS" pitchFamily="66" charset="0"/>
              </a:rPr>
              <a:t> The onset of symptoms generally occurs between 20-40 years of </a:t>
            </a:r>
            <a:r>
              <a:rPr lang="en-GB" dirty="0" smtClean="0">
                <a:latin typeface="Comic Sans MS" pitchFamily="66" charset="0"/>
              </a:rPr>
              <a:t>age.</a:t>
            </a:r>
            <a:endParaRPr lang="en-GB" u="sng" baseline="30000" dirty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latin typeface="Comic Sans MS" pitchFamily="66" charset="0"/>
              </a:rPr>
              <a:t> AS is more prevalent within Europe (mean 23.8 per 10,000) and Asia (mean 16.7 per 10,000) than within Latin America (mean 10.2 per 10,000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7863" y="999034"/>
            <a:ext cx="5550794" cy="1198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So What about Axial spondyloathritis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13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7863" y="999034"/>
            <a:ext cx="5550794" cy="1198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athogenesis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255183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itchFamily="66" charset="0"/>
              </a:rPr>
              <a:t>Not well understood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itchFamily="66" charset="0"/>
              </a:rPr>
              <a:t>More </a:t>
            </a:r>
            <a:r>
              <a:rPr lang="en-GB" dirty="0">
                <a:latin typeface="Comic Sans MS" pitchFamily="66" charset="0"/>
              </a:rPr>
              <a:t>than 90% </a:t>
            </a:r>
            <a:r>
              <a:rPr lang="en-GB" dirty="0" smtClean="0">
                <a:latin typeface="Comic Sans MS" pitchFamily="66" charset="0"/>
              </a:rPr>
              <a:t>heritability </a:t>
            </a:r>
            <a:r>
              <a:rPr lang="en-GB" dirty="0">
                <a:latin typeface="Comic Sans MS" pitchFamily="66" charset="0"/>
              </a:rPr>
              <a:t>has been estimated</a:t>
            </a:r>
            <a:r>
              <a:rPr lang="en-GB" dirty="0" smtClean="0">
                <a:latin typeface="Comic Sans MS" pitchFamily="66" charset="0"/>
              </a:rPr>
              <a:t>,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>
                <a:latin typeface="Comic Sans MS" pitchFamily="66" charset="0"/>
              </a:rPr>
              <a:t>the highest genetic association being with HLA-B27. </a:t>
            </a:r>
            <a:endParaRPr lang="en-GB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itchFamily="66" charset="0"/>
              </a:rPr>
              <a:t>The </a:t>
            </a:r>
            <a:r>
              <a:rPr lang="en-GB" dirty="0">
                <a:latin typeface="Comic Sans MS" pitchFamily="66" charset="0"/>
              </a:rPr>
              <a:t>pathogenic role of HLA-B27 is still not clear although various hypotheses are available. </a:t>
            </a:r>
            <a:endParaRPr lang="en-GB" dirty="0" smtClean="0">
              <a:latin typeface="Comic Sans MS" pitchFamily="66" charset="0"/>
            </a:endParaRPr>
          </a:p>
          <a:p>
            <a:pPr marL="800100" lvl="1" indent="-342900">
              <a:buAutoNum type="alphaLcPeriod"/>
            </a:pPr>
            <a:r>
              <a:rPr lang="en-US" sz="1600" dirty="0" err="1" smtClean="0">
                <a:latin typeface="Comic Sans MS" pitchFamily="66" charset="0"/>
              </a:rPr>
              <a:t>Arthritogenic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>
                <a:latin typeface="Comic Sans MS" pitchFamily="66" charset="0"/>
              </a:rPr>
              <a:t>peptide </a:t>
            </a:r>
            <a:r>
              <a:rPr lang="en-US" sz="1600" dirty="0" smtClean="0">
                <a:latin typeface="Comic Sans MS" pitchFamily="66" charset="0"/>
              </a:rPr>
              <a:t>hypothesis</a:t>
            </a:r>
          </a:p>
          <a:p>
            <a:pPr marL="800100" lvl="1" indent="-342900">
              <a:buAutoNum type="alphaLcPeriod"/>
            </a:pPr>
            <a:r>
              <a:rPr lang="en-US" sz="1600" dirty="0" smtClean="0">
                <a:latin typeface="Comic Sans MS" pitchFamily="66" charset="0"/>
              </a:rPr>
              <a:t>Heavy </a:t>
            </a:r>
            <a:r>
              <a:rPr lang="en-US" sz="1600" dirty="0">
                <a:latin typeface="Comic Sans MS" pitchFamily="66" charset="0"/>
              </a:rPr>
              <a:t>chain </a:t>
            </a:r>
            <a:r>
              <a:rPr lang="en-US" sz="1600" dirty="0" err="1">
                <a:latin typeface="Comic Sans MS" pitchFamily="66" charset="0"/>
              </a:rPr>
              <a:t>homodimer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hypothesis</a:t>
            </a:r>
          </a:p>
          <a:p>
            <a:pPr marL="800100" lvl="1" indent="-342900">
              <a:buAutoNum type="alphaLcPeriod"/>
            </a:pPr>
            <a:r>
              <a:rPr lang="en-US" sz="1600" dirty="0" smtClean="0">
                <a:latin typeface="Comic Sans MS" pitchFamily="66" charset="0"/>
              </a:rPr>
              <a:t>HLAB27 </a:t>
            </a:r>
            <a:r>
              <a:rPr lang="en-US" sz="1600" dirty="0" err="1">
                <a:latin typeface="Comic Sans MS" pitchFamily="66" charset="0"/>
              </a:rPr>
              <a:t>misfolding</a:t>
            </a:r>
            <a:r>
              <a:rPr lang="en-US" sz="1600" dirty="0">
                <a:latin typeface="Comic Sans MS" pitchFamily="66" charset="0"/>
              </a:rPr>
              <a:t> hypothesis</a:t>
            </a:r>
          </a:p>
          <a:p>
            <a:endParaRPr lang="en-GB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7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7863" y="999034"/>
            <a:ext cx="5550794" cy="1198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athogenesis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255183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itchFamily="66" charset="0"/>
              </a:rPr>
              <a:t>Tumour </a:t>
            </a:r>
            <a:r>
              <a:rPr lang="en-GB" dirty="0">
                <a:latin typeface="Comic Sans MS" pitchFamily="66" charset="0"/>
              </a:rPr>
              <a:t>necrosis factor (TNF)-α and interleukin-17 appear to have a relevant role in pathogenesis</a:t>
            </a:r>
            <a:r>
              <a:rPr lang="en-GB" dirty="0" smtClean="0">
                <a:latin typeface="Comic Sans MS" pitchFamily="66" charset="0"/>
              </a:rPr>
              <a:t>.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omic Sans MS" pitchFamily="66" charset="0"/>
              </a:rPr>
              <a:t>HLA-B27 by far most common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69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2690336"/>
            <a:ext cx="433251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  <a:latin typeface="Comic Sans MS" pitchFamily="66" charset="0"/>
              </a:rPr>
              <a:t>Musculoskeletal features</a:t>
            </a:r>
          </a:p>
          <a:p>
            <a:pPr lvl="1"/>
            <a:r>
              <a:rPr lang="en-US" sz="2100" dirty="0">
                <a:latin typeface="Comic Sans MS" pitchFamily="66" charset="0"/>
              </a:rPr>
              <a:t>Inflammatory back pain</a:t>
            </a:r>
          </a:p>
          <a:p>
            <a:pPr lvl="1"/>
            <a:r>
              <a:rPr lang="en-US" sz="2100" dirty="0">
                <a:latin typeface="Comic Sans MS" pitchFamily="66" charset="0"/>
              </a:rPr>
              <a:t>Peripheral arthritis</a:t>
            </a:r>
          </a:p>
          <a:p>
            <a:pPr lvl="1"/>
            <a:r>
              <a:rPr lang="en-US" sz="2100" dirty="0" err="1">
                <a:latin typeface="Comic Sans MS" pitchFamily="66" charset="0"/>
              </a:rPr>
              <a:t>Enthesitis</a:t>
            </a:r>
            <a:r>
              <a:rPr lang="en-US" sz="2100" dirty="0">
                <a:latin typeface="Comic Sans MS" pitchFamily="66" charset="0"/>
              </a:rPr>
              <a:t> (</a:t>
            </a:r>
            <a:r>
              <a:rPr lang="en-US" sz="2100" dirty="0" err="1">
                <a:latin typeface="Comic Sans MS" pitchFamily="66" charset="0"/>
              </a:rPr>
              <a:t>enthesopathy</a:t>
            </a:r>
            <a:r>
              <a:rPr lang="en-US" sz="2100" dirty="0">
                <a:latin typeface="Comic Sans MS" pitchFamily="66" charset="0"/>
              </a:rPr>
              <a:t>)</a:t>
            </a:r>
          </a:p>
          <a:p>
            <a:pPr lvl="1"/>
            <a:r>
              <a:rPr lang="en-US" sz="2100" dirty="0" err="1">
                <a:latin typeface="Comic Sans MS" pitchFamily="66" charset="0"/>
              </a:rPr>
              <a:t>Dactylitis</a:t>
            </a:r>
            <a:endParaRPr lang="en-US" sz="2100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4274" y="1833545"/>
            <a:ext cx="3576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Clinical Manifestations of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SpA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6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3369" y="684014"/>
            <a:ext cx="3741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Inflammatory Back Pain</a:t>
            </a:r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9645" y="1916006"/>
            <a:ext cx="6096000" cy="42934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100" dirty="0" smtClean="0">
                <a:latin typeface="Comic Sans MS" pitchFamily="66" charset="0"/>
              </a:rPr>
              <a:t>Young </a:t>
            </a:r>
            <a:r>
              <a:rPr lang="en-US" sz="2100" dirty="0">
                <a:latin typeface="Comic Sans MS" pitchFamily="66" charset="0"/>
              </a:rPr>
              <a:t>age at onset, typically seen in those under 40 years </a:t>
            </a:r>
            <a:r>
              <a:rPr lang="en-US" sz="2100" dirty="0" smtClean="0">
                <a:latin typeface="Comic Sans MS" pitchFamily="66" charset="0"/>
              </a:rPr>
              <a:t>old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100" dirty="0" smtClean="0">
                <a:latin typeface="Comic Sans MS" pitchFamily="66" charset="0"/>
              </a:rPr>
              <a:t>Gradual </a:t>
            </a:r>
            <a:r>
              <a:rPr lang="en-US" sz="2100" dirty="0">
                <a:latin typeface="Comic Sans MS" pitchFamily="66" charset="0"/>
              </a:rPr>
              <a:t>onset of </a:t>
            </a:r>
            <a:r>
              <a:rPr lang="en-US" sz="2100" dirty="0" smtClean="0">
                <a:latin typeface="Comic Sans MS" pitchFamily="66" charset="0"/>
              </a:rPr>
              <a:t>pain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100" dirty="0" smtClean="0">
                <a:latin typeface="Comic Sans MS" pitchFamily="66" charset="0"/>
              </a:rPr>
              <a:t>Symptoms </a:t>
            </a:r>
            <a:r>
              <a:rPr lang="en-US" sz="2100" dirty="0">
                <a:latin typeface="Comic Sans MS" pitchFamily="66" charset="0"/>
              </a:rPr>
              <a:t>of back pain improve with </a:t>
            </a:r>
            <a:r>
              <a:rPr lang="en-US" sz="2100" dirty="0" smtClean="0">
                <a:latin typeface="Comic Sans MS" pitchFamily="66" charset="0"/>
              </a:rPr>
              <a:t>exercise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100" dirty="0" smtClean="0">
                <a:latin typeface="Comic Sans MS" pitchFamily="66" charset="0"/>
              </a:rPr>
              <a:t>Response </a:t>
            </a:r>
            <a:r>
              <a:rPr lang="en-US" sz="2100" dirty="0">
                <a:latin typeface="Comic Sans MS" pitchFamily="66" charset="0"/>
              </a:rPr>
              <a:t>to </a:t>
            </a:r>
            <a:r>
              <a:rPr lang="en-US" sz="2100" dirty="0" smtClean="0">
                <a:latin typeface="Comic Sans MS" pitchFamily="66" charset="0"/>
              </a:rPr>
              <a:t>NSAIDs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100" dirty="0" smtClean="0">
                <a:latin typeface="Comic Sans MS" pitchFamily="66" charset="0"/>
              </a:rPr>
              <a:t>Pain </a:t>
            </a:r>
            <a:r>
              <a:rPr lang="en-US" sz="2100" dirty="0">
                <a:latin typeface="Comic Sans MS" pitchFamily="66" charset="0"/>
              </a:rPr>
              <a:t>does not improve with </a:t>
            </a:r>
            <a:r>
              <a:rPr lang="en-US" sz="2100" dirty="0" smtClean="0">
                <a:latin typeface="Comic Sans MS" pitchFamily="66" charset="0"/>
              </a:rPr>
              <a:t>rest-pain </a:t>
            </a:r>
            <a:r>
              <a:rPr lang="en-US" sz="2100" dirty="0">
                <a:latin typeface="Comic Sans MS" pitchFamily="66" charset="0"/>
              </a:rPr>
              <a:t>at night, often waking a person in the second half of the </a:t>
            </a:r>
            <a:r>
              <a:rPr lang="en-US" sz="2100" dirty="0" smtClean="0">
                <a:latin typeface="Comic Sans MS" pitchFamily="66" charset="0"/>
              </a:rPr>
              <a:t>night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100" dirty="0" smtClean="0">
                <a:latin typeface="Comic Sans MS" pitchFamily="66" charset="0"/>
              </a:rPr>
              <a:t>Morning </a:t>
            </a:r>
            <a:r>
              <a:rPr lang="en-US" sz="2100" dirty="0">
                <a:latin typeface="Comic Sans MS" pitchFamily="66" charset="0"/>
              </a:rPr>
              <a:t>stiffness that lasts for more than 30 </a:t>
            </a:r>
            <a:r>
              <a:rPr lang="en-US" sz="2100" dirty="0" smtClean="0">
                <a:latin typeface="Comic Sans MS" pitchFamily="66" charset="0"/>
              </a:rPr>
              <a:t>minutes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100" dirty="0" smtClean="0">
                <a:latin typeface="Comic Sans MS" pitchFamily="66" charset="0"/>
              </a:rPr>
              <a:t>Pain </a:t>
            </a:r>
            <a:r>
              <a:rPr lang="en-US" sz="2100" dirty="0">
                <a:latin typeface="Comic Sans MS" pitchFamily="66" charset="0"/>
              </a:rPr>
              <a:t>lasting for </a:t>
            </a:r>
            <a:r>
              <a:rPr lang="en-US" sz="2100" b="1" dirty="0">
                <a:latin typeface="Comic Sans MS" pitchFamily="66" charset="0"/>
              </a:rPr>
              <a:t>more than 3 </a:t>
            </a:r>
            <a:r>
              <a:rPr lang="en-US" sz="2100" b="1" dirty="0" smtClean="0">
                <a:latin typeface="Comic Sans MS" pitchFamily="66" charset="0"/>
              </a:rPr>
              <a:t>months</a:t>
            </a:r>
            <a:endParaRPr lang="en-US" sz="2100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100" dirty="0" smtClean="0">
                <a:latin typeface="Comic Sans MS" pitchFamily="66" charset="0"/>
              </a:rPr>
              <a:t>Alternating </a:t>
            </a:r>
            <a:r>
              <a:rPr lang="en-US" sz="2100" dirty="0">
                <a:latin typeface="Comic Sans MS" pitchFamily="66" charset="0"/>
              </a:rPr>
              <a:t>buttock pain</a:t>
            </a:r>
          </a:p>
        </p:txBody>
      </p:sp>
    </p:spTree>
    <p:extLst>
      <p:ext uri="{BB962C8B-B14F-4D97-AF65-F5344CB8AC3E}">
        <p14:creationId xmlns:p14="http://schemas.microsoft.com/office/powerpoint/2010/main" val="126101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BAD63-A1F1-4D27-81CB-F0952DA0E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15" y="1275706"/>
            <a:ext cx="3106783" cy="99835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Peripheral Arthritis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EBAA6B-CF4F-4774-A027-40A7D5907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532" y="2274063"/>
            <a:ext cx="4156841" cy="31176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5309" y="262173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mic Sans MS" pitchFamily="66" charset="0"/>
              </a:rPr>
              <a:t>Acute Onset</a:t>
            </a:r>
          </a:p>
          <a:p>
            <a:r>
              <a:rPr lang="en-US" dirty="0">
                <a:latin typeface="Comic Sans MS" pitchFamily="66" charset="0"/>
              </a:rPr>
              <a:t>Predominately effects the lower extremities</a:t>
            </a:r>
          </a:p>
          <a:p>
            <a:r>
              <a:rPr lang="en-US" dirty="0">
                <a:latin typeface="Comic Sans MS" pitchFamily="66" charset="0"/>
              </a:rPr>
              <a:t>Associated with swelling</a:t>
            </a:r>
          </a:p>
          <a:p>
            <a:r>
              <a:rPr lang="en-US" dirty="0">
                <a:latin typeface="Comic Sans MS" pitchFamily="66" charset="0"/>
              </a:rPr>
              <a:t>Usually asymmetric</a:t>
            </a:r>
          </a:p>
          <a:p>
            <a:r>
              <a:rPr lang="en-US" dirty="0">
                <a:latin typeface="Comic Sans MS" pitchFamily="66" charset="0"/>
              </a:rPr>
              <a:t>Effects 1 to 3 joints</a:t>
            </a:r>
          </a:p>
          <a:p>
            <a:pPr lvl="1"/>
            <a:r>
              <a:rPr lang="en-US" dirty="0" err="1">
                <a:latin typeface="Comic Sans MS" pitchFamily="66" charset="0"/>
              </a:rPr>
              <a:t>Oligoarthritis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86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5AB0AE-859D-4005-AC28-FCBC6A8C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Enthesitis</a:t>
            </a:r>
            <a:r>
              <a:rPr lang="en-US" sz="2400" b="1" dirty="0">
                <a:latin typeface="Comic Sans MS" pitchFamily="66" charset="0"/>
              </a:rPr>
              <a:t> (enthesopathy)</a:t>
            </a:r>
            <a:br>
              <a:rPr lang="en-US" sz="2400" b="1" dirty="0">
                <a:latin typeface="Comic Sans MS" pitchFamily="66" charset="0"/>
              </a:rPr>
            </a:br>
            <a:endParaRPr lang="en-US" sz="2400" b="1" dirty="0">
              <a:latin typeface="Comic Sans MS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F32C91-6E2A-4305-BA0D-7CAB6214A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358" y="1322825"/>
            <a:ext cx="3170393" cy="24714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BC43A5F-9D59-4CFF-961B-FBD1A0AE1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358" y="4147623"/>
            <a:ext cx="2976070" cy="20202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11531" y="2181497"/>
            <a:ext cx="39536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Inflammation</a:t>
            </a:r>
          </a:p>
          <a:p>
            <a:pPr lvl="1"/>
            <a:r>
              <a:rPr lang="en-US" sz="2000" dirty="0">
                <a:latin typeface="Comic Sans MS" pitchFamily="66" charset="0"/>
              </a:rPr>
              <a:t>Ligament to bone</a:t>
            </a:r>
          </a:p>
          <a:p>
            <a:pPr lvl="1"/>
            <a:r>
              <a:rPr lang="en-US" sz="2000" dirty="0">
                <a:latin typeface="Comic Sans MS" pitchFamily="66" charset="0"/>
              </a:rPr>
              <a:t>Tendon to bone</a:t>
            </a:r>
          </a:p>
          <a:p>
            <a:pPr lvl="1"/>
            <a:r>
              <a:rPr lang="en-US" sz="2000" dirty="0">
                <a:latin typeface="Comic Sans MS" pitchFamily="66" charset="0"/>
              </a:rPr>
              <a:t>Joint capsule</a:t>
            </a:r>
          </a:p>
          <a:p>
            <a:pPr lvl="1"/>
            <a:r>
              <a:rPr lang="en-US" sz="2000" dirty="0">
                <a:latin typeface="Comic Sans MS" pitchFamily="66" charset="0"/>
              </a:rPr>
              <a:t>Fascia to bone</a:t>
            </a:r>
          </a:p>
          <a:p>
            <a:r>
              <a:rPr lang="en-US" sz="2000" dirty="0">
                <a:latin typeface="Comic Sans MS" pitchFamily="66" charset="0"/>
              </a:rPr>
              <a:t>Most commonly manifested as:</a:t>
            </a:r>
          </a:p>
          <a:p>
            <a:pPr lvl="1"/>
            <a:r>
              <a:rPr lang="en-US" sz="2000" dirty="0">
                <a:latin typeface="Comic Sans MS" pitchFamily="66" charset="0"/>
              </a:rPr>
              <a:t>Achilles </a:t>
            </a:r>
            <a:r>
              <a:rPr lang="en-US" sz="2000" dirty="0" err="1">
                <a:latin typeface="Comic Sans MS" pitchFamily="66" charset="0"/>
              </a:rPr>
              <a:t>tendinopathy</a:t>
            </a:r>
            <a:endParaRPr lang="en-US" sz="2000" dirty="0">
              <a:latin typeface="Comic Sans MS" pitchFamily="66" charset="0"/>
            </a:endParaRPr>
          </a:p>
          <a:p>
            <a:pPr lvl="1"/>
            <a:r>
              <a:rPr lang="en-US" sz="2000" dirty="0">
                <a:latin typeface="Comic Sans MS" pitchFamily="66" charset="0"/>
              </a:rPr>
              <a:t>Plantar fasciitis</a:t>
            </a:r>
          </a:p>
        </p:txBody>
      </p:sp>
    </p:spTree>
    <p:extLst>
      <p:ext uri="{BB962C8B-B14F-4D97-AF65-F5344CB8AC3E}">
        <p14:creationId xmlns:p14="http://schemas.microsoft.com/office/powerpoint/2010/main" val="216659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6B07D9-304C-4AC0-9AEC-7D818A7BF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Dactylitis</a:t>
            </a:r>
            <a:r>
              <a:rPr lang="en-US" sz="2400" dirty="0">
                <a:latin typeface="Comic Sans MS" pitchFamily="66" charset="0"/>
              </a:rPr>
              <a:t/>
            </a:r>
            <a:br>
              <a:rPr lang="en-US" sz="2400" dirty="0">
                <a:latin typeface="Comic Sans MS" pitchFamily="66" charset="0"/>
              </a:rPr>
            </a:br>
            <a:endParaRPr lang="en-US" sz="2400" dirty="0">
              <a:latin typeface="Comic Sans MS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1EF90E-5309-4DF8-91F1-E7FEE1B8F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890" y="1227740"/>
            <a:ext cx="82296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9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3356" y="2759859"/>
            <a:ext cx="3093343" cy="209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1772-1840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n-US" sz="2200" dirty="0" err="1" smtClean="0">
                <a:latin typeface="Comic Sans MS" pitchFamily="66" charset="0"/>
              </a:rPr>
              <a:t>Frencjh</a:t>
            </a:r>
            <a:r>
              <a:rPr lang="en-US" sz="2200" dirty="0" smtClean="0">
                <a:latin typeface="Comic Sans MS" pitchFamily="66" charset="0"/>
              </a:rPr>
              <a:t>  Scientist , </a:t>
            </a:r>
            <a:r>
              <a:rPr lang="en-US" sz="22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Augustin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Jacob </a:t>
            </a:r>
            <a:r>
              <a:rPr lang="en-US" sz="22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Landré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-Beauvais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,</a:t>
            </a:r>
            <a:r>
              <a:rPr lang="en-US" sz="2200" dirty="0" smtClean="0">
                <a:latin typeface="Comic Sans MS" pitchFamily="66" charset="0"/>
              </a:rPr>
              <a:t> first wrote </a:t>
            </a:r>
            <a:r>
              <a:rPr lang="en-US" sz="2200" dirty="0">
                <a:latin typeface="Comic Sans MS" pitchFamily="66" charset="0"/>
              </a:rPr>
              <a:t>about his treatment </a:t>
            </a:r>
            <a:r>
              <a:rPr lang="en-US" sz="2200" dirty="0" smtClean="0">
                <a:latin typeface="Comic Sans MS" pitchFamily="66" charset="0"/>
              </a:rPr>
              <a:t> in 1800 </a:t>
            </a:r>
            <a:endParaRPr lang="en-GB" sz="2200" dirty="0">
              <a:latin typeface="Comic Sans MS" pitchFamily="66" charset="0"/>
            </a:endParaRPr>
          </a:p>
        </p:txBody>
      </p:sp>
      <p:pic>
        <p:nvPicPr>
          <p:cNvPr id="2050" name="Picture 2" descr="Rheumatoid arthritis history: Discovery and develo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68" y="2168481"/>
            <a:ext cx="5530342" cy="310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35601" y="5937995"/>
            <a:ext cx="5987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https://en.wikipedia.org/wiki/Arthritis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9396" y="160338"/>
            <a:ext cx="5550794" cy="1198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General Information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69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46231" y="2511382"/>
            <a:ext cx="5550794" cy="1198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Comic Sans MS" pitchFamily="66" charset="0"/>
              </a:rPr>
              <a:t>Diagnosis</a:t>
            </a:r>
            <a:endParaRPr lang="en-US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4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43943" y="1287888"/>
            <a:ext cx="5550794" cy="1198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Diagnosis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1291" y="2933208"/>
            <a:ext cx="4405892" cy="246304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Clinical Diagnosis</a:t>
            </a:r>
          </a:p>
          <a:p>
            <a:endParaRPr lang="en-US" sz="2000" b="1" dirty="0" smtClean="0">
              <a:latin typeface="Comic Sans MS" pitchFamily="66" charset="0"/>
            </a:endParaRPr>
          </a:p>
          <a:p>
            <a:r>
              <a:rPr lang="en-US" sz="2000" b="1" dirty="0" smtClean="0">
                <a:latin typeface="Comic Sans MS" pitchFamily="66" charset="0"/>
              </a:rPr>
              <a:t>Radiological diagnosis</a:t>
            </a:r>
          </a:p>
          <a:p>
            <a:endParaRPr lang="en-US" sz="2000" b="1" dirty="0" smtClean="0">
              <a:latin typeface="Comic Sans MS" pitchFamily="66" charset="0"/>
            </a:endParaRPr>
          </a:p>
          <a:p>
            <a:r>
              <a:rPr lang="en-US" sz="2000" b="1" dirty="0" smtClean="0">
                <a:latin typeface="Comic Sans MS" pitchFamily="66" charset="0"/>
              </a:rPr>
              <a:t>Laboratory Diagnosis</a:t>
            </a:r>
          </a:p>
        </p:txBody>
      </p:sp>
    </p:spTree>
    <p:extLst>
      <p:ext uri="{BB962C8B-B14F-4D97-AF65-F5344CB8AC3E}">
        <p14:creationId xmlns:p14="http://schemas.microsoft.com/office/powerpoint/2010/main" val="420209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1856" y="2873796"/>
            <a:ext cx="47598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Diagnosis of  Axial Spondyloathritis 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95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E3262E-2886-48AF-93F9-14D4711C5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91" y="587195"/>
            <a:ext cx="3864429" cy="117629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Laboratory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1D6A6F-4F61-44E8-B294-ACA0D89E8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3"/>
            <a:ext cx="4347754" cy="4013473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Comic Sans MS" pitchFamily="66" charset="0"/>
              </a:rPr>
              <a:t>HLA-B27</a:t>
            </a:r>
          </a:p>
          <a:p>
            <a:pPr lvl="1"/>
            <a:r>
              <a:rPr lang="en-US" sz="1800" dirty="0">
                <a:latin typeface="Comic Sans MS" pitchFamily="66" charset="0"/>
              </a:rPr>
              <a:t>Positive in 70-90% of patients with </a:t>
            </a:r>
            <a:r>
              <a:rPr lang="en-US" sz="1800" dirty="0" smtClean="0">
                <a:latin typeface="Comic Sans MS" pitchFamily="66" charset="0"/>
              </a:rPr>
              <a:t>AS</a:t>
            </a:r>
          </a:p>
          <a:p>
            <a:pPr lvl="1"/>
            <a:r>
              <a:rPr lang="en-US" sz="1800" dirty="0" smtClean="0">
                <a:latin typeface="Comic Sans MS" pitchFamily="66" charset="0"/>
              </a:rPr>
              <a:t>Positive </a:t>
            </a:r>
            <a:r>
              <a:rPr lang="en-US" sz="1800" dirty="0">
                <a:latin typeface="Comic Sans MS" pitchFamily="66" charset="0"/>
              </a:rPr>
              <a:t>in 50% to 70% of patients with other forms of </a:t>
            </a:r>
            <a:r>
              <a:rPr lang="en-US" sz="1800" dirty="0" err="1" smtClean="0">
                <a:latin typeface="Comic Sans MS" pitchFamily="66" charset="0"/>
              </a:rPr>
              <a:t>SpA</a:t>
            </a:r>
            <a:endParaRPr lang="en-US" sz="1800" dirty="0">
              <a:latin typeface="Comic Sans MS" pitchFamily="66" charset="0"/>
            </a:endParaRPr>
          </a:p>
          <a:p>
            <a:pPr lvl="1"/>
            <a:r>
              <a:rPr lang="en-US" sz="1800" dirty="0" smtClean="0">
                <a:latin typeface="Comic Sans MS" pitchFamily="66" charset="0"/>
              </a:rPr>
              <a:t>Note</a:t>
            </a:r>
            <a:r>
              <a:rPr lang="en-US" sz="1800" dirty="0">
                <a:latin typeface="Comic Sans MS" pitchFamily="66" charset="0"/>
              </a:rPr>
              <a:t>:  HLA-B27 positivity is NOT diagnostic in </a:t>
            </a:r>
            <a:r>
              <a:rPr lang="en-US" sz="1800" dirty="0" smtClean="0">
                <a:latin typeface="Comic Sans MS" pitchFamily="66" charset="0"/>
              </a:rPr>
              <a:t>itself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FF0000"/>
                </a:solidFill>
                <a:latin typeface="Comic Sans MS" pitchFamily="66" charset="0"/>
              </a:rPr>
              <a:t>Note </a:t>
            </a:r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even required for the </a:t>
            </a:r>
            <a:r>
              <a:rPr lang="en-US" sz="1800" dirty="0" smtClean="0">
                <a:solidFill>
                  <a:srgbClr val="FF0000"/>
                </a:solidFill>
                <a:latin typeface="Comic Sans MS" pitchFamily="66" charset="0"/>
              </a:rPr>
              <a:t>diagnosis</a:t>
            </a:r>
            <a:endParaRPr lang="en-US" sz="1800" dirty="0">
              <a:latin typeface="Comic Sans MS" pitchFamily="66" charset="0"/>
            </a:endParaRPr>
          </a:p>
          <a:p>
            <a:pPr lvl="4"/>
            <a:r>
              <a:rPr lang="en-US" dirty="0">
                <a:latin typeface="Comic Sans MS" pitchFamily="66" charset="0"/>
              </a:rPr>
              <a:t>Seen in 6% of the general population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30388" y="209607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Acute </a:t>
            </a:r>
            <a:r>
              <a:rPr lang="en-US" dirty="0">
                <a:latin typeface="Comic Sans MS" pitchFamily="66" charset="0"/>
              </a:rPr>
              <a:t>Phase Reactants (ESR and </a:t>
            </a:r>
            <a:r>
              <a:rPr lang="en-US" dirty="0" smtClean="0">
                <a:latin typeface="Comic Sans MS" pitchFamily="66" charset="0"/>
              </a:rPr>
              <a:t>CRP)</a:t>
            </a:r>
          </a:p>
          <a:p>
            <a:pPr marL="342900" indent="-342900">
              <a:buFont typeface="Arial" charset="0"/>
              <a:buChar char="•"/>
            </a:pPr>
            <a:endParaRPr lang="en-US" dirty="0" smtClean="0">
              <a:latin typeface="Comic Sans MS" pitchFamily="66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Elevated </a:t>
            </a:r>
            <a:r>
              <a:rPr lang="en-US" dirty="0">
                <a:latin typeface="Comic Sans MS" pitchFamily="66" charset="0"/>
              </a:rPr>
              <a:t>in 35% to 50% of </a:t>
            </a:r>
            <a:r>
              <a:rPr lang="en-US" dirty="0" smtClean="0">
                <a:latin typeface="Comic Sans MS" pitchFamily="66" charset="0"/>
              </a:rPr>
              <a:t>patients</a:t>
            </a:r>
          </a:p>
          <a:p>
            <a:pPr marL="342900" indent="-342900">
              <a:buFont typeface="Arial" charset="0"/>
              <a:buChar char="•"/>
            </a:pPr>
            <a:endParaRPr lang="en-US" dirty="0" smtClean="0">
              <a:latin typeface="Comic Sans MS" pitchFamily="66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Elevated </a:t>
            </a:r>
            <a:r>
              <a:rPr lang="en-US" dirty="0">
                <a:latin typeface="Comic Sans MS" pitchFamily="66" charset="0"/>
              </a:rPr>
              <a:t>CRP is an indication of:</a:t>
            </a:r>
          </a:p>
          <a:p>
            <a:pPr lvl="3"/>
            <a:r>
              <a:rPr lang="en-US" dirty="0">
                <a:latin typeface="Comic Sans MS" pitchFamily="66" charset="0"/>
              </a:rPr>
              <a:t>Radiographic disease progression</a:t>
            </a:r>
          </a:p>
          <a:p>
            <a:pPr lvl="3"/>
            <a:r>
              <a:rPr lang="en-US" dirty="0">
                <a:latin typeface="Comic Sans MS" pitchFamily="66" charset="0"/>
              </a:rPr>
              <a:t>Positive response to TNF alpha inhibitors</a:t>
            </a:r>
          </a:p>
        </p:txBody>
      </p:sp>
    </p:spTree>
    <p:extLst>
      <p:ext uri="{BB962C8B-B14F-4D97-AF65-F5344CB8AC3E}">
        <p14:creationId xmlns:p14="http://schemas.microsoft.com/office/powerpoint/2010/main" val="150133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E30507-F502-4463-9A14-57D300A3B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40" y="2076360"/>
            <a:ext cx="4008120" cy="126773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Imaging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938545-76F5-4343-AFC4-9379D1357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3446" y="1603557"/>
            <a:ext cx="6463937" cy="4653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  <a:latin typeface="Comic Sans MS" pitchFamily="66" charset="0"/>
              </a:rPr>
              <a:t>Plain Radiographs</a:t>
            </a:r>
          </a:p>
          <a:p>
            <a:pPr lvl="1"/>
            <a:r>
              <a:rPr lang="en-US" sz="1800" dirty="0">
                <a:latin typeface="Comic Sans MS" pitchFamily="66" charset="0"/>
              </a:rPr>
              <a:t>Axial</a:t>
            </a:r>
          </a:p>
          <a:p>
            <a:pPr lvl="2"/>
            <a:r>
              <a:rPr lang="en-US" sz="1800" dirty="0">
                <a:latin typeface="Comic Sans MS" pitchFamily="66" charset="0"/>
              </a:rPr>
              <a:t>Only specific finding is evidence of </a:t>
            </a:r>
            <a:r>
              <a:rPr lang="en-US" sz="1800" b="1" dirty="0">
                <a:latin typeface="Comic Sans MS" pitchFamily="66" charset="0"/>
              </a:rPr>
              <a:t>sacroiliitis</a:t>
            </a:r>
            <a:r>
              <a:rPr lang="en-US" sz="1800" dirty="0">
                <a:latin typeface="Comic Sans MS" pitchFamily="66" charset="0"/>
              </a:rPr>
              <a:t> (images to follow)</a:t>
            </a:r>
          </a:p>
          <a:p>
            <a:pPr lvl="3"/>
            <a:r>
              <a:rPr lang="en-US" dirty="0">
                <a:latin typeface="Comic Sans MS" pitchFamily="66" charset="0"/>
              </a:rPr>
              <a:t>May take years to develop</a:t>
            </a:r>
          </a:p>
          <a:p>
            <a:pPr lvl="2"/>
            <a:r>
              <a:rPr lang="en-US" sz="1800" dirty="0">
                <a:latin typeface="Comic Sans MS" pitchFamily="66" charset="0"/>
              </a:rPr>
              <a:t>Bridging axial </a:t>
            </a:r>
            <a:r>
              <a:rPr lang="en-US" sz="1800" b="1" dirty="0">
                <a:latin typeface="Comic Sans MS" pitchFamily="66" charset="0"/>
              </a:rPr>
              <a:t>syndesmophytes </a:t>
            </a:r>
            <a:r>
              <a:rPr lang="en-US" sz="1800" dirty="0">
                <a:latin typeface="Comic Sans MS" pitchFamily="66" charset="0"/>
              </a:rPr>
              <a:t>seen on &lt;5% of patients in the absence of sacroiliitis</a:t>
            </a:r>
          </a:p>
          <a:p>
            <a:pPr lvl="3"/>
            <a:r>
              <a:rPr lang="en-US" dirty="0">
                <a:latin typeface="Comic Sans MS" pitchFamily="66" charset="0"/>
              </a:rPr>
              <a:t>50% of patients develop syndesmophytes during course of disease</a:t>
            </a:r>
          </a:p>
          <a:p>
            <a:pPr lvl="1"/>
            <a:r>
              <a:rPr lang="en-US" sz="1800" dirty="0">
                <a:latin typeface="Comic Sans MS" pitchFamily="66" charset="0"/>
              </a:rPr>
              <a:t>Peripheral</a:t>
            </a:r>
          </a:p>
          <a:p>
            <a:pPr lvl="2"/>
            <a:r>
              <a:rPr lang="en-US" sz="1800" dirty="0">
                <a:latin typeface="Comic Sans MS" pitchFamily="66" charset="0"/>
              </a:rPr>
              <a:t>Erosive joint changes</a:t>
            </a:r>
          </a:p>
          <a:p>
            <a:pPr lvl="2"/>
            <a:r>
              <a:rPr lang="en-US" sz="1800" dirty="0">
                <a:latin typeface="Comic Sans MS" pitchFamily="66" charset="0"/>
              </a:rPr>
              <a:t>Evidence of Enthesitis</a:t>
            </a:r>
          </a:p>
        </p:txBody>
      </p:sp>
    </p:spTree>
    <p:extLst>
      <p:ext uri="{BB962C8B-B14F-4D97-AF65-F5344CB8AC3E}">
        <p14:creationId xmlns:p14="http://schemas.microsoft.com/office/powerpoint/2010/main" val="38180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72D0AC-56C9-4B0D-BD04-A04A31E7F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9" y="2024108"/>
            <a:ext cx="2910840" cy="180330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Sacroiliitis on Plain Radiographs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F76E65-D57B-4024-A316-DC81AB408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1480" y="1250858"/>
            <a:ext cx="7247709" cy="4575175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Comic Sans MS" pitchFamily="66" charset="0"/>
              </a:rPr>
              <a:t>Graded 0 to 4</a:t>
            </a:r>
          </a:p>
          <a:p>
            <a:pPr lvl="1"/>
            <a:r>
              <a:rPr lang="en-US" sz="1800" dirty="0">
                <a:latin typeface="Comic Sans MS" pitchFamily="66" charset="0"/>
              </a:rPr>
              <a:t>Grade 0: Normal </a:t>
            </a:r>
          </a:p>
          <a:p>
            <a:pPr lvl="1"/>
            <a:r>
              <a:rPr lang="en-US" sz="1800" dirty="0">
                <a:latin typeface="Comic Sans MS" pitchFamily="66" charset="0"/>
              </a:rPr>
              <a:t>Grade 1: Suspicious changes</a:t>
            </a:r>
          </a:p>
          <a:p>
            <a:pPr lvl="1"/>
            <a:r>
              <a:rPr lang="en-US" sz="1800" dirty="0">
                <a:latin typeface="Comic Sans MS" pitchFamily="66" charset="0"/>
              </a:rPr>
              <a:t>Grade 2: Minimal abnormality – Small localized areas with erosions or sclerosis, without alteration in the joint width </a:t>
            </a:r>
          </a:p>
          <a:p>
            <a:pPr lvl="1"/>
            <a:r>
              <a:rPr lang="en-US" sz="1800" dirty="0">
                <a:latin typeface="Comic Sans MS" pitchFamily="66" charset="0"/>
              </a:rPr>
              <a:t>Grade 3: Unequivocal abnormality – Moderate or advanced sacroiliitis with erosions, evidence of sclerosis, widening, narrowing, or partial ankylosis </a:t>
            </a:r>
          </a:p>
          <a:p>
            <a:pPr lvl="1"/>
            <a:r>
              <a:rPr lang="en-US" sz="1800" dirty="0">
                <a:latin typeface="Comic Sans MS" pitchFamily="66" charset="0"/>
              </a:rPr>
              <a:t>Grade 4: Severe abnormality – Total ankylosis </a:t>
            </a:r>
          </a:p>
          <a:p>
            <a:pPr lvl="1"/>
            <a:endParaRPr lang="en-US" sz="1800" dirty="0">
              <a:latin typeface="Comic Sans MS" pitchFamily="66" charset="0"/>
            </a:endParaRPr>
          </a:p>
          <a:p>
            <a:r>
              <a:rPr lang="en-US" sz="1800" dirty="0">
                <a:latin typeface="Comic Sans MS" pitchFamily="66" charset="0"/>
              </a:rPr>
              <a:t>Considered “Positive for Suggestion of SpA” if:</a:t>
            </a:r>
          </a:p>
          <a:p>
            <a:pPr lvl="1"/>
            <a:r>
              <a:rPr lang="en-US" sz="1800" dirty="0">
                <a:latin typeface="Comic Sans MS" pitchFamily="66" charset="0"/>
              </a:rPr>
              <a:t>Grade 2 or higher bilateral</a:t>
            </a:r>
          </a:p>
          <a:p>
            <a:pPr lvl="1"/>
            <a:r>
              <a:rPr lang="en-US" sz="1800" dirty="0">
                <a:latin typeface="Comic Sans MS" pitchFamily="66" charset="0"/>
              </a:rPr>
              <a:t>Grade 3 or higher unilateral</a:t>
            </a:r>
          </a:p>
        </p:txBody>
      </p:sp>
    </p:spTree>
    <p:extLst>
      <p:ext uri="{BB962C8B-B14F-4D97-AF65-F5344CB8AC3E}">
        <p14:creationId xmlns:p14="http://schemas.microsoft.com/office/powerpoint/2010/main" val="380605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7285A1-D398-46BE-9800-E38E1C21A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303" y="103869"/>
            <a:ext cx="6621780" cy="87550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Sacroiliitis on Plain Radiographs (Grade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6C7315-72AE-45F4-BA25-32963D9E15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434" y="1240631"/>
            <a:ext cx="6747999" cy="42362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B0DB8C-45B0-46B9-B30A-652B95C86E90}"/>
              </a:ext>
            </a:extLst>
          </p:cNvPr>
          <p:cNvSpPr txBox="1"/>
          <p:nvPr/>
        </p:nvSpPr>
        <p:spPr>
          <a:xfrm>
            <a:off x="4508863" y="5892373"/>
            <a:ext cx="5902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Both </a:t>
            </a:r>
            <a:r>
              <a:rPr lang="en-US" sz="1600" dirty="0">
                <a:latin typeface="Comic Sans MS" pitchFamily="66" charset="0"/>
              </a:rPr>
              <a:t>sacroiliac (SI) joints show ill-defined margins, sclerosis, and especially at the left SI joint an irregular joint space (grade 2 bilaterally). </a:t>
            </a:r>
          </a:p>
        </p:txBody>
      </p:sp>
    </p:spTree>
    <p:extLst>
      <p:ext uri="{BB962C8B-B14F-4D97-AF65-F5344CB8AC3E}">
        <p14:creationId xmlns:p14="http://schemas.microsoft.com/office/powerpoint/2010/main" val="410427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C1F438-3BB4-4E9A-A9BE-D7959C7AA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Sacroiliitis on Plain Radiographs (Grade 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CD4484-F270-49B5-8C79-15E64B7EAE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613" y="1373584"/>
            <a:ext cx="7151874" cy="4263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1C5E5F-B366-42E9-9178-23AD9E2A3A0E}"/>
              </a:ext>
            </a:extLst>
          </p:cNvPr>
          <p:cNvSpPr txBox="1"/>
          <p:nvPr/>
        </p:nvSpPr>
        <p:spPr>
          <a:xfrm>
            <a:off x="3688557" y="5978799"/>
            <a:ext cx="53578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mic Sans MS" pitchFamily="66" charset="0"/>
              </a:rPr>
              <a:t>Sclerosis </a:t>
            </a:r>
            <a:r>
              <a:rPr lang="en-US" sz="1400" b="1" dirty="0">
                <a:latin typeface="Comic Sans MS" pitchFamily="66" charset="0"/>
              </a:rPr>
              <a:t>at the iliac side, widespread erosions, pseudo widening of the joint space, blurring of the joint margins in both sacroiliac (SI) joints (bilateral grade 3). </a:t>
            </a:r>
          </a:p>
        </p:txBody>
      </p:sp>
    </p:spTree>
    <p:extLst>
      <p:ext uri="{BB962C8B-B14F-4D97-AF65-F5344CB8AC3E}">
        <p14:creationId xmlns:p14="http://schemas.microsoft.com/office/powerpoint/2010/main" val="34161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24D209-4580-4F64-A07C-F465CD142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925" y="270996"/>
            <a:ext cx="6598024" cy="100647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Sacroiliitis on Plain Radiographs (Grade 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4A393C9-BCCE-4EA3-90B6-70509F185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4" y="1500188"/>
            <a:ext cx="7553725" cy="44944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79523E-D720-44EB-9AE1-A7D084ECD3BC}"/>
              </a:ext>
            </a:extLst>
          </p:cNvPr>
          <p:cNvSpPr txBox="1"/>
          <p:nvPr/>
        </p:nvSpPr>
        <p:spPr>
          <a:xfrm>
            <a:off x="2828925" y="5532990"/>
            <a:ext cx="10582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Comic Sans MS" pitchFamily="66" charset="0"/>
              </a:rPr>
              <a:t>Both sacroiliac (SI) joints show complete ankylosis (grade 4). </a:t>
            </a:r>
          </a:p>
        </p:txBody>
      </p:sp>
    </p:spTree>
    <p:extLst>
      <p:ext uri="{BB962C8B-B14F-4D97-AF65-F5344CB8AC3E}">
        <p14:creationId xmlns:p14="http://schemas.microsoft.com/office/powerpoint/2010/main" val="39574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23995-9420-4447-838C-6E7AF42F3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Syndesmophytes on Plain Radiographs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ED1806F-7075-4823-BCD8-ECB72CD1C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799" y="1358146"/>
            <a:ext cx="5476535" cy="51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50784" y="1877821"/>
            <a:ext cx="46106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There </a:t>
            </a:r>
            <a:r>
              <a:rPr lang="en-US" sz="2400" dirty="0">
                <a:latin typeface="Comic Sans MS" pitchFamily="66" charset="0"/>
              </a:rPr>
              <a:t>are over 100 types of </a:t>
            </a:r>
            <a:r>
              <a:rPr lang="en-US" sz="2400" dirty="0" smtClean="0">
                <a:latin typeface="Comic Sans MS" pitchFamily="66" charset="0"/>
              </a:rPr>
              <a:t>arthritis.</a:t>
            </a:r>
          </a:p>
          <a:p>
            <a:r>
              <a:rPr lang="en-US" sz="2400" dirty="0" smtClean="0">
                <a:latin typeface="Comic Sans MS" pitchFamily="66" charset="0"/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The </a:t>
            </a:r>
            <a:r>
              <a:rPr lang="en-US" sz="2400" dirty="0">
                <a:latin typeface="Comic Sans MS" pitchFamily="66" charset="0"/>
              </a:rPr>
              <a:t>most common </a:t>
            </a:r>
            <a:r>
              <a:rPr lang="en-US" sz="2400" dirty="0" smtClean="0">
                <a:latin typeface="Comic Sans MS" pitchFamily="66" charset="0"/>
              </a:rPr>
              <a:t>forms</a:t>
            </a:r>
          </a:p>
          <a:p>
            <a:pPr marL="457200" indent="-457200">
              <a:buAutoNum type="alphaLcPeriod"/>
            </a:pPr>
            <a:r>
              <a:rPr lang="en-US" sz="2400" dirty="0" smtClean="0">
                <a:latin typeface="Comic Sans MS" pitchFamily="66" charset="0"/>
              </a:rPr>
              <a:t>Osteoarthritis (OA)</a:t>
            </a:r>
          </a:p>
          <a:p>
            <a:pPr marL="457200" indent="-457200">
              <a:buAutoNum type="alphaLcPeriod"/>
            </a:pPr>
            <a:r>
              <a:rPr lang="en-US" sz="2400" dirty="0" smtClean="0">
                <a:latin typeface="Comic Sans MS" pitchFamily="66" charset="0"/>
              </a:rPr>
              <a:t>Rheumatoid arthritis (RA)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3741" y="404439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Comic Sans MS" pitchFamily="66" charset="0"/>
              </a:rPr>
              <a:t>DIFFERENT FORMS OF 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Comic Sans MS" pitchFamily="66" charset="0"/>
              </a:rPr>
              <a:t>INFLAMMATORY ATHRITIS</a:t>
            </a:r>
            <a:endParaRPr lang="en-US" sz="2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5601" y="5937995"/>
            <a:ext cx="5987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https://en.wikipedia.org/wiki/Arthritis</a:t>
            </a:r>
          </a:p>
        </p:txBody>
      </p:sp>
    </p:spTree>
    <p:extLst>
      <p:ext uri="{BB962C8B-B14F-4D97-AF65-F5344CB8AC3E}">
        <p14:creationId xmlns:p14="http://schemas.microsoft.com/office/powerpoint/2010/main" val="20617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62A469-F96B-465A-A71B-D6212EE3B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Diagnostic Criteria- Axial SpA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6BF8B20-4865-4BD7-84F6-297C88584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174" y="1949450"/>
            <a:ext cx="8631751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9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3B044E-236A-4832-A38B-5F234B286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Diagnostic Criteria- Axial SpA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958D1F6-B82F-4AB8-B27C-604D7617A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4" y="1487501"/>
            <a:ext cx="7744651" cy="493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0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1856" y="2873796"/>
            <a:ext cx="4759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Diagnosis of  Osteoarthritis 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81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8808" y="2866453"/>
            <a:ext cx="32816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Clinical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Diagnosis of 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Osteoarthritis 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7867" y="2307345"/>
            <a:ext cx="43187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Clinical diagnosis </a:t>
            </a:r>
            <a:r>
              <a:rPr lang="en-US" dirty="0">
                <a:latin typeface="Comic Sans MS" pitchFamily="66" charset="0"/>
              </a:rPr>
              <a:t>is made with </a:t>
            </a:r>
            <a:r>
              <a:rPr lang="en-US" u="sng" dirty="0">
                <a:latin typeface="Comic Sans MS" pitchFamily="66" charset="0"/>
              </a:rPr>
              <a:t>reasonable certainty </a:t>
            </a:r>
            <a:r>
              <a:rPr lang="en-US" dirty="0">
                <a:latin typeface="Comic Sans MS" pitchFamily="66" charset="0"/>
              </a:rPr>
              <a:t>based </a:t>
            </a:r>
            <a:r>
              <a:rPr lang="en-US" dirty="0" smtClean="0">
                <a:latin typeface="Comic Sans MS" pitchFamily="66" charset="0"/>
              </a:rPr>
              <a:t>on;</a:t>
            </a:r>
          </a:p>
          <a:p>
            <a:endParaRPr lang="en-US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Subjective assessment /History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Physical /Clinical </a:t>
            </a:r>
            <a:r>
              <a:rPr lang="en-US" dirty="0">
                <a:latin typeface="Comic Sans MS" pitchFamily="66" charset="0"/>
              </a:rPr>
              <a:t>examination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0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04581" y="514012"/>
            <a:ext cx="3108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Clinical Diagnosis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0563" y="2044004"/>
            <a:ext cx="32626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In 1990, the American College of </a:t>
            </a:r>
            <a:r>
              <a:rPr lang="en-US" dirty="0" smtClean="0">
                <a:latin typeface="Comic Sans MS" pitchFamily="66" charset="0"/>
              </a:rPr>
              <a:t>Rheumatology (ACR), </a:t>
            </a:r>
            <a:r>
              <a:rPr lang="en-US" dirty="0">
                <a:latin typeface="Comic Sans MS" pitchFamily="66" charset="0"/>
              </a:rPr>
              <a:t>using data from a multi-center study, developed a set of criteria for the diagnosis </a:t>
            </a:r>
            <a:r>
              <a:rPr lang="en-US" dirty="0" smtClean="0">
                <a:latin typeface="Comic Sans MS" pitchFamily="66" charset="0"/>
              </a:rPr>
              <a:t>of </a:t>
            </a:r>
            <a:r>
              <a:rPr lang="en-US" b="1" dirty="0">
                <a:latin typeface="Comic Sans MS" pitchFamily="66" charset="0"/>
              </a:rPr>
              <a:t>osteoarthritis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4CED230-F545-47AC-BDD0-1A714BA5172B}"/>
              </a:ext>
            </a:extLst>
          </p:cNvPr>
          <p:cNvSpPr txBox="1"/>
          <p:nvPr/>
        </p:nvSpPr>
        <p:spPr>
          <a:xfrm>
            <a:off x="5230064" y="1674054"/>
            <a:ext cx="6190698" cy="301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eaLnBrk="1" hangingPunct="1">
              <a:lnSpc>
                <a:spcPct val="90000"/>
              </a:lnSpc>
              <a:defRPr/>
            </a:pP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 eaLnBrk="1" hangingPunct="1">
              <a:buAutoNum type="arabicPeriod"/>
              <a:defRPr/>
            </a:pPr>
            <a:r>
              <a:rPr lang="en-US" dirty="0">
                <a:latin typeface="Comic Sans MS" panose="030F0702030302020204" pitchFamily="66" charset="0"/>
              </a:rPr>
              <a:t>K</a:t>
            </a:r>
            <a:r>
              <a:rPr lang="en-US" dirty="0" smtClean="0">
                <a:latin typeface="Comic Sans MS" panose="030F0702030302020204" pitchFamily="66" charset="0"/>
              </a:rPr>
              <a:t>nee </a:t>
            </a:r>
            <a:r>
              <a:rPr lang="en-US" dirty="0">
                <a:latin typeface="Comic Sans MS" panose="030F0702030302020204" pitchFamily="66" charset="0"/>
              </a:rPr>
              <a:t>pain plus at least 3 of the </a:t>
            </a:r>
            <a:r>
              <a:rPr lang="en-US" dirty="0" smtClean="0">
                <a:latin typeface="Comic Sans MS" panose="030F0702030302020204" pitchFamily="66" charset="0"/>
              </a:rPr>
              <a:t>following </a:t>
            </a:r>
            <a:r>
              <a:rPr lang="en-US" dirty="0">
                <a:latin typeface="Comic Sans MS" panose="030F0702030302020204" pitchFamily="66" charset="0"/>
              </a:rPr>
              <a:t>6 characteristics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</a:p>
          <a:p>
            <a:pPr marL="514350" indent="-514350" eaLnBrk="1" hangingPunct="1">
              <a:buAutoNum type="arabicPeriod"/>
              <a:defRPr/>
            </a:pPr>
            <a:endParaRPr lang="en-US" dirty="0">
              <a:latin typeface="Comic Sans MS" panose="030F0702030302020204" pitchFamily="66" charset="0"/>
            </a:endParaRPr>
          </a:p>
          <a:p>
            <a:pPr marL="457200" indent="-457200" eaLnBrk="1" hangingPunct="1">
              <a:buAutoNum type="arabicPeriod"/>
              <a:defRPr/>
            </a:pPr>
            <a:r>
              <a:rPr lang="en-US" dirty="0">
                <a:latin typeface="Comic Sans MS" panose="030F0702030302020204" pitchFamily="66" charset="0"/>
              </a:rPr>
              <a:t>50 </a:t>
            </a:r>
            <a:r>
              <a:rPr lang="en-US" dirty="0" err="1">
                <a:latin typeface="Comic Sans MS" panose="030F0702030302020204" pitchFamily="66" charset="0"/>
              </a:rPr>
              <a:t>yo</a:t>
            </a:r>
            <a:r>
              <a:rPr lang="en-US" dirty="0">
                <a:latin typeface="Comic Sans MS" panose="030F0702030302020204" pitchFamily="66" charset="0"/>
              </a:rPr>
              <a:t> and above</a:t>
            </a:r>
          </a:p>
          <a:p>
            <a:pPr marL="457200" indent="-457200" eaLnBrk="1" hangingPunct="1">
              <a:buAutoNum type="arabicPeriod"/>
              <a:defRPr/>
            </a:pPr>
            <a:r>
              <a:rPr lang="en-US" dirty="0">
                <a:latin typeface="Comic Sans MS" panose="030F0702030302020204" pitchFamily="66" charset="0"/>
              </a:rPr>
              <a:t>Morning stiffness less than  &lt;30minutes</a:t>
            </a:r>
          </a:p>
          <a:p>
            <a:pPr marL="457200" indent="-457200" eaLnBrk="1" hangingPunct="1">
              <a:buAutoNum type="arabicPeriod"/>
              <a:defRPr/>
            </a:pPr>
            <a:r>
              <a:rPr lang="en-US" dirty="0">
                <a:latin typeface="Comic Sans MS" panose="030F0702030302020204" pitchFamily="66" charset="0"/>
              </a:rPr>
              <a:t>Crepitus</a:t>
            </a:r>
          </a:p>
          <a:p>
            <a:pPr marL="457200" indent="-457200" eaLnBrk="1" hangingPunct="1">
              <a:buAutoNum type="arabicPeriod"/>
              <a:defRPr/>
            </a:pPr>
            <a:r>
              <a:rPr lang="en-US" dirty="0">
                <a:latin typeface="Comic Sans MS" panose="030F0702030302020204" pitchFamily="66" charset="0"/>
              </a:rPr>
              <a:t>Bony tenderness</a:t>
            </a:r>
          </a:p>
          <a:p>
            <a:pPr marL="457200" indent="-457200" eaLnBrk="1" hangingPunct="1">
              <a:buAutoNum type="arabicPeriod"/>
              <a:defRPr/>
            </a:pPr>
            <a:r>
              <a:rPr lang="en-US" dirty="0">
                <a:latin typeface="Comic Sans MS" panose="030F0702030302020204" pitchFamily="66" charset="0"/>
              </a:rPr>
              <a:t>Bony enlargement</a:t>
            </a:r>
          </a:p>
          <a:p>
            <a:pPr marL="457200" indent="-457200" eaLnBrk="1" hangingPunct="1">
              <a:buAutoNum type="arabicPeriod"/>
              <a:defRPr/>
            </a:pPr>
            <a:r>
              <a:rPr lang="en-US" dirty="0">
                <a:latin typeface="Comic Sans MS" panose="030F0702030302020204" pitchFamily="66" charset="0"/>
              </a:rPr>
              <a:t>No palpable warmt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Comic Sans MS" panose="030F0702030302020204" pitchFamily="66" charset="0"/>
              </a:rPr>
              <a:t>h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358852" y="4684109"/>
            <a:ext cx="4995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These criteria were found to be 92% sensitive and 98% specific for hand osteoarthritis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9412" y="5751189"/>
            <a:ext cx="78289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>
                <a:latin typeface="Comic Sans MS" pitchFamily="66" charset="0"/>
              </a:rPr>
              <a:t>Altman R, </a:t>
            </a:r>
            <a:r>
              <a:rPr lang="en-GB" sz="1000" b="1" dirty="0" err="1">
                <a:latin typeface="Comic Sans MS" pitchFamily="66" charset="0"/>
              </a:rPr>
              <a:t>Alarcón</a:t>
            </a:r>
            <a:r>
              <a:rPr lang="en-GB" sz="1000" b="1" dirty="0">
                <a:latin typeface="Comic Sans MS" pitchFamily="66" charset="0"/>
              </a:rPr>
              <a:t> G, </a:t>
            </a:r>
            <a:r>
              <a:rPr lang="en-GB" sz="1000" b="1" dirty="0" err="1">
                <a:latin typeface="Comic Sans MS" pitchFamily="66" charset="0"/>
              </a:rPr>
              <a:t>Appelrouth</a:t>
            </a:r>
            <a:r>
              <a:rPr lang="en-GB" sz="1000" b="1" dirty="0">
                <a:latin typeface="Comic Sans MS" pitchFamily="66" charset="0"/>
              </a:rPr>
              <a:t> D, Bloch D, </a:t>
            </a:r>
            <a:r>
              <a:rPr lang="en-GB" sz="1000" b="1" dirty="0" err="1">
                <a:latin typeface="Comic Sans MS" pitchFamily="66" charset="0"/>
              </a:rPr>
              <a:t>Borenstein</a:t>
            </a:r>
            <a:r>
              <a:rPr lang="en-GB" sz="1000" b="1" dirty="0">
                <a:latin typeface="Comic Sans MS" pitchFamily="66" charset="0"/>
              </a:rPr>
              <a:t> D, Brandt K, et al. (November 1990). "The American College of Rheumatology criteria for the classification and reporting of osteoarthritis of the hand". </a:t>
            </a:r>
            <a:r>
              <a:rPr lang="en-GB" sz="1000" b="1" i="1" dirty="0">
                <a:latin typeface="Comic Sans MS" pitchFamily="66" charset="0"/>
              </a:rPr>
              <a:t>Arthritis and Rheumatism</a:t>
            </a:r>
            <a:r>
              <a:rPr lang="en-GB" sz="1000" b="1" dirty="0">
                <a:latin typeface="Comic Sans MS" pitchFamily="66" charset="0"/>
              </a:rPr>
              <a:t>. 33 (11): 1601–1610. </a:t>
            </a:r>
            <a:r>
              <a:rPr lang="en-GB" sz="1000" b="1" dirty="0">
                <a:latin typeface="Comic Sans MS" pitchFamily="66" charset="0"/>
                <a:hlinkClick r:id="rId2" tooltip="Doi (identifier)"/>
              </a:rPr>
              <a:t>doi</a:t>
            </a:r>
            <a:r>
              <a:rPr lang="en-GB" sz="1000" b="1" dirty="0">
                <a:latin typeface="Comic Sans MS" pitchFamily="66" charset="0"/>
              </a:rPr>
              <a:t>:10.1002/art.1780331101</a:t>
            </a:r>
          </a:p>
        </p:txBody>
      </p:sp>
    </p:spTree>
    <p:extLst>
      <p:ext uri="{BB962C8B-B14F-4D97-AF65-F5344CB8AC3E}">
        <p14:creationId xmlns:p14="http://schemas.microsoft.com/office/powerpoint/2010/main" val="28825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4575" y="629922"/>
            <a:ext cx="3818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Laboratory 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Diagnosis</a:t>
            </a:r>
          </a:p>
        </p:txBody>
      </p:sp>
      <p:sp>
        <p:nvSpPr>
          <p:cNvPr id="2" name="Rectangle 1"/>
          <p:cNvSpPr/>
          <p:nvPr/>
        </p:nvSpPr>
        <p:spPr>
          <a:xfrm>
            <a:off x="1734354" y="2044003"/>
            <a:ext cx="32626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FBC – NORMAL</a:t>
            </a:r>
          </a:p>
          <a:p>
            <a:r>
              <a:rPr lang="en-US" dirty="0" smtClean="0">
                <a:latin typeface="Comic Sans MS" pitchFamily="66" charset="0"/>
              </a:rPr>
              <a:t>ESR – NORMAL</a:t>
            </a:r>
          </a:p>
          <a:p>
            <a:r>
              <a:rPr lang="en-US" dirty="0" smtClean="0">
                <a:latin typeface="Comic Sans MS" pitchFamily="66" charset="0"/>
              </a:rPr>
              <a:t>CRP -  NORMAL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SYNOVIAL FLUID ANALYSIS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Viscous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CCPD and calcium phosphate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3B296FF-2C0D-68D8-0064-F2A8ED28E771}"/>
              </a:ext>
            </a:extLst>
          </p:cNvPr>
          <p:cNvSpPr txBox="1"/>
          <p:nvPr/>
        </p:nvSpPr>
        <p:spPr>
          <a:xfrm>
            <a:off x="5868474" y="1443839"/>
            <a:ext cx="397098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b="0" i="0" dirty="0" smtClean="0">
                <a:effectLst/>
                <a:latin typeface="Comic Sans MS" panose="030F0702030302020204" pitchFamily="66" charset="0"/>
              </a:rPr>
              <a:t>There </a:t>
            </a:r>
            <a:r>
              <a:rPr lang="en-US" sz="2000" b="0" i="0" dirty="0">
                <a:effectLst/>
                <a:latin typeface="Comic Sans MS" panose="030F0702030302020204" pitchFamily="66" charset="0"/>
              </a:rPr>
              <a:t>is no </a:t>
            </a:r>
            <a:r>
              <a:rPr lang="en-US" sz="2000" dirty="0">
                <a:latin typeface="Comic Sans MS" panose="030F0702030302020204" pitchFamily="66" charset="0"/>
              </a:rPr>
              <a:t>blood</a:t>
            </a:r>
            <a:r>
              <a:rPr lang="en-US" sz="2000" b="0" i="0" dirty="0">
                <a:effectLst/>
                <a:latin typeface="Comic Sans MS" panose="030F0702030302020204" pitchFamily="66" charset="0"/>
              </a:rPr>
              <a:t> test </a:t>
            </a:r>
            <a:r>
              <a:rPr lang="en-US" sz="2000" b="0" i="0" dirty="0" smtClean="0">
                <a:effectLst/>
                <a:latin typeface="Comic Sans MS" panose="030F0702030302020204" pitchFamily="66" charset="0"/>
              </a:rPr>
              <a:t> to confirm  </a:t>
            </a:r>
            <a:r>
              <a:rPr lang="en-US" sz="2000" b="0" i="0" dirty="0">
                <a:effectLst/>
                <a:latin typeface="Comic Sans MS" panose="030F0702030302020204" pitchFamily="66" charset="0"/>
              </a:rPr>
              <a:t>diagnosis of osteoarthritis</a:t>
            </a:r>
            <a:r>
              <a:rPr lang="en-US" sz="2000" b="0" i="0" dirty="0" smtClean="0">
                <a:effectLst/>
                <a:latin typeface="Comic Sans MS" panose="030F0702030302020204" pitchFamily="66" charset="0"/>
              </a:rPr>
              <a:t>.</a:t>
            </a:r>
          </a:p>
          <a:p>
            <a:r>
              <a:rPr lang="en-US" sz="2000" b="0" i="0" dirty="0">
                <a:effectLst/>
                <a:latin typeface="Comic Sans MS" panose="030F0702030302020204" pitchFamily="66" charset="0"/>
              </a:rPr>
              <a:t> </a:t>
            </a:r>
          </a:p>
          <a:p>
            <a:r>
              <a:rPr lang="en-US" sz="2000" b="1" dirty="0">
                <a:latin typeface="Comic Sans MS" panose="030F0702030302020204" pitchFamily="66" charset="0"/>
              </a:rPr>
              <a:t>Blood</a:t>
            </a:r>
            <a:r>
              <a:rPr lang="en-US" sz="2000" b="1" i="0" dirty="0">
                <a:effectLst/>
                <a:latin typeface="Comic Sans MS" panose="030F0702030302020204" pitchFamily="66" charset="0"/>
              </a:rPr>
              <a:t> tests are performed to exclude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omic Sans MS" panose="030F0702030302020204" pitchFamily="66" charset="0"/>
              </a:rPr>
              <a:t>diseases that can cause secondary </a:t>
            </a:r>
            <a:r>
              <a:rPr lang="en-US" sz="2000" dirty="0">
                <a:latin typeface="Comic Sans MS" panose="030F0702030302020204" pitchFamily="66" charset="0"/>
              </a:rPr>
              <a:t>osteoarthritis</a:t>
            </a:r>
            <a:r>
              <a:rPr lang="en-US" sz="2000" b="0" i="0" dirty="0">
                <a:effectLst/>
                <a:latin typeface="Comic Sans MS" panose="030F0702030302020204" pitchFamily="66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omic Sans MS" panose="030F0702030302020204" pitchFamily="66" charset="0"/>
              </a:rPr>
              <a:t> other arthritis conditions that can mimic </a:t>
            </a:r>
            <a:r>
              <a:rPr lang="en-US" sz="2000" dirty="0">
                <a:latin typeface="Comic Sans MS" panose="030F0702030302020204" pitchFamily="66" charset="0"/>
              </a:rPr>
              <a:t>osteoarthritis</a:t>
            </a:r>
          </a:p>
        </p:txBody>
      </p:sp>
    </p:spTree>
    <p:extLst>
      <p:ext uri="{BB962C8B-B14F-4D97-AF65-F5344CB8AC3E}">
        <p14:creationId xmlns:p14="http://schemas.microsoft.com/office/powerpoint/2010/main" val="26765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6367" y="2200141"/>
            <a:ext cx="3819301" cy="2809741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Bone </a:t>
            </a:r>
            <a:r>
              <a:rPr lang="en-US" dirty="0">
                <a:latin typeface="Comic Sans MS" pitchFamily="66" charset="0"/>
              </a:rPr>
              <a:t>Scan </a:t>
            </a:r>
            <a:endParaRPr lang="en-US" dirty="0" smtClean="0">
              <a:latin typeface="Comic Sans MS" pitchFamily="66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CT</a:t>
            </a:r>
            <a:endParaRPr lang="en-US" dirty="0">
              <a:latin typeface="Comic Sans MS" pitchFamily="66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MRI</a:t>
            </a:r>
            <a:endParaRPr lang="en-US" dirty="0">
              <a:latin typeface="Comic Sans MS" pitchFamily="66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General </a:t>
            </a:r>
            <a:r>
              <a:rPr lang="en-US" dirty="0">
                <a:latin typeface="Comic Sans MS" pitchFamily="66" charset="0"/>
              </a:rPr>
              <a:t>x-ray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772869F-210E-D323-B936-42489D23B04A}"/>
              </a:ext>
            </a:extLst>
          </p:cNvPr>
          <p:cNvSpPr txBox="1"/>
          <p:nvPr/>
        </p:nvSpPr>
        <p:spPr>
          <a:xfrm>
            <a:off x="2349321" y="1311999"/>
            <a:ext cx="40455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Radiological </a:t>
            </a: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Diagnosis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85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772869F-210E-D323-B936-42489D23B04A}"/>
              </a:ext>
            </a:extLst>
          </p:cNvPr>
          <p:cNvSpPr txBox="1"/>
          <p:nvPr/>
        </p:nvSpPr>
        <p:spPr>
          <a:xfrm>
            <a:off x="3276600" y="358160"/>
            <a:ext cx="40455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Radiological diagnosis</a:t>
            </a:r>
          </a:p>
        </p:txBody>
      </p:sp>
      <p:sp>
        <p:nvSpPr>
          <p:cNvPr id="5" name="AutoShape 4" descr="Pictorial representation of X-Ray image of human normal Knee joint and... |  Download Scientific Diagram">
            <a:extLst>
              <a:ext uri="{FF2B5EF4-FFF2-40B4-BE49-F238E27FC236}">
                <a16:creationId xmlns="" xmlns:a16="http://schemas.microsoft.com/office/drawing/2014/main" id="{EFEDE0C1-023B-E137-D13E-372306835F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3A3F548-68D8-3E29-8FC9-C76C3349A0D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796" y="1388557"/>
            <a:ext cx="5943600" cy="44348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41781" y="2598244"/>
            <a:ext cx="467147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Features</a:t>
            </a:r>
          </a:p>
          <a:p>
            <a:r>
              <a:rPr lang="en-US" dirty="0">
                <a:latin typeface="Comic Sans MS" pitchFamily="66" charset="0"/>
              </a:rPr>
              <a:t>X-rays may confirm the diagnosis. 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</a:t>
            </a:r>
            <a:r>
              <a:rPr lang="en-US" dirty="0">
                <a:latin typeface="Comic Sans MS" pitchFamily="66" charset="0"/>
              </a:rPr>
              <a:t>typical changes seen on X-ray </a:t>
            </a:r>
            <a:r>
              <a:rPr lang="en-US" dirty="0" smtClean="0">
                <a:latin typeface="Comic Sans MS" pitchFamily="66" charset="0"/>
              </a:rPr>
              <a:t>include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Comic Sans MS" pitchFamily="66" charset="0"/>
              </a:rPr>
              <a:t>JSN</a:t>
            </a:r>
            <a:endParaRPr lang="en-US" dirty="0">
              <a:latin typeface="Comic Sans MS" pitchFamily="66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Comic Sans MS" pitchFamily="66" charset="0"/>
              </a:rPr>
              <a:t>Osteophytosis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Comic Sans MS" pitchFamily="66" charset="0"/>
              </a:rPr>
              <a:t>Subchondral sclerosis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Comic Sans MS" pitchFamily="66" charset="0"/>
              </a:rPr>
              <a:t>Subchondral cysts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4372" y="257780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Comic Sans MS" pitchFamily="66" charset="0"/>
              </a:rPr>
              <a:t>Does the Radiologic changes </a:t>
            </a:r>
            <a:r>
              <a:rPr lang="en-US" sz="2800" b="1" dirty="0">
                <a:latin typeface="Comic Sans MS" pitchFamily="66" charset="0"/>
              </a:rPr>
              <a:t>correlate with the degree of </a:t>
            </a:r>
            <a:r>
              <a:rPr lang="en-US" sz="2800" b="1" dirty="0" smtClean="0">
                <a:latin typeface="Comic Sans MS" pitchFamily="66" charset="0"/>
              </a:rPr>
              <a:t>disease?</a:t>
            </a:r>
            <a:endParaRPr lang="en-US" sz="2800" b="1" dirty="0">
              <a:latin typeface="Comic Sans MS" pitchFamily="66" charset="0"/>
            </a:endParaRPr>
          </a:p>
        </p:txBody>
      </p:sp>
      <p:pic>
        <p:nvPicPr>
          <p:cNvPr id="6" name="Picture 5" descr="Inspirational Quotes From a Children Home - Sherlock Healthcar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3"/>
          <a:stretch/>
        </p:blipFill>
        <p:spPr bwMode="auto">
          <a:xfrm>
            <a:off x="1192571" y="1671824"/>
            <a:ext cx="3250641" cy="35472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303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772869F-210E-D323-B936-42489D23B04A}"/>
              </a:ext>
            </a:extLst>
          </p:cNvPr>
          <p:cNvSpPr txBox="1"/>
          <p:nvPr/>
        </p:nvSpPr>
        <p:spPr>
          <a:xfrm>
            <a:off x="881129" y="1169529"/>
            <a:ext cx="40455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Classification of OA 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diagnosis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0" y="2274838"/>
            <a:ext cx="6096000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mic Sans MS" pitchFamily="66" charset="0"/>
              </a:rPr>
              <a:t>A number of classification systems are used for gradation of osteoarthritis</a:t>
            </a:r>
            <a:r>
              <a:rPr lang="en-US" dirty="0" smtClean="0">
                <a:latin typeface="Comic Sans MS" pitchFamily="66" charset="0"/>
              </a:rPr>
              <a:t>:</a:t>
            </a:r>
          </a:p>
          <a:p>
            <a:endParaRPr lang="en-US" dirty="0">
              <a:latin typeface="Comic Sans MS" pitchFamily="66" charset="0"/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latin typeface="Comic Sans MS" pitchFamily="66" charset="0"/>
              </a:rPr>
              <a:t>WOMAC</a:t>
            </a:r>
            <a:r>
              <a:rPr lang="en-US" b="1" dirty="0">
                <a:latin typeface="Comic Sans MS" pitchFamily="66" charset="0"/>
              </a:rPr>
              <a:t> scale</a:t>
            </a:r>
            <a:r>
              <a:rPr lang="en-US" dirty="0">
                <a:latin typeface="Comic Sans MS" pitchFamily="66" charset="0"/>
              </a:rPr>
              <a:t>, taking into account pain, stiffness and functional </a:t>
            </a:r>
            <a:r>
              <a:rPr lang="en-US" dirty="0" smtClean="0">
                <a:latin typeface="Comic Sans MS" pitchFamily="66" charset="0"/>
              </a:rPr>
              <a:t>limitation</a:t>
            </a:r>
          </a:p>
          <a:p>
            <a:pPr marL="342900" indent="-342900">
              <a:buAutoNum type="arabicPeriod"/>
            </a:pPr>
            <a:endParaRPr lang="en-US" dirty="0">
              <a:latin typeface="Comic Sans MS" pitchFamily="66" charset="0"/>
            </a:endParaRPr>
          </a:p>
          <a:p>
            <a:pPr marL="342900" indent="-342900">
              <a:buAutoNum type="arabicPeriod"/>
            </a:pPr>
            <a:r>
              <a:rPr lang="en-US" b="1" dirty="0" err="1" smtClean="0">
                <a:latin typeface="Comic Sans MS" pitchFamily="66" charset="0"/>
              </a:rPr>
              <a:t>Kellgren</a:t>
            </a:r>
            <a:r>
              <a:rPr lang="en-US" b="1" dirty="0" smtClean="0">
                <a:latin typeface="Comic Sans MS" pitchFamily="66" charset="0"/>
              </a:rPr>
              <a:t>-Lawrence </a:t>
            </a:r>
            <a:r>
              <a:rPr lang="en-US" b="1" dirty="0">
                <a:latin typeface="Comic Sans MS" pitchFamily="66" charset="0"/>
              </a:rPr>
              <a:t>grading scale</a:t>
            </a:r>
            <a:r>
              <a:rPr lang="en-US" dirty="0">
                <a:latin typeface="Comic Sans MS" pitchFamily="66" charset="0"/>
              </a:rPr>
              <a:t> for osteoarthritis of the knee. </a:t>
            </a:r>
            <a:r>
              <a:rPr lang="en-US" dirty="0" smtClean="0">
                <a:latin typeface="Comic Sans MS" pitchFamily="66" charset="0"/>
              </a:rPr>
              <a:t>It </a:t>
            </a:r>
            <a:r>
              <a:rPr lang="en-US" dirty="0">
                <a:latin typeface="Comic Sans MS" pitchFamily="66" charset="0"/>
              </a:rPr>
              <a:t>uses only projectional radiography features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3. </a:t>
            </a:r>
            <a:r>
              <a:rPr lang="en-US" b="1" dirty="0" err="1" smtClean="0">
                <a:latin typeface="Comic Sans MS" pitchFamily="66" charset="0"/>
              </a:rPr>
              <a:t>Tönnis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>
                <a:latin typeface="Comic Sans MS" pitchFamily="66" charset="0"/>
              </a:rPr>
              <a:t>classification</a:t>
            </a:r>
            <a:r>
              <a:rPr lang="en-US" dirty="0">
                <a:latin typeface="Comic Sans MS" pitchFamily="66" charset="0"/>
              </a:rPr>
              <a:t> for osteoarthritis </a:t>
            </a:r>
            <a:r>
              <a:rPr lang="en-US" dirty="0" smtClean="0">
                <a:latin typeface="Comic Sans MS" pitchFamily="66" charset="0"/>
              </a:rPr>
              <a:t>also uses </a:t>
            </a:r>
            <a:r>
              <a:rPr lang="en-US" dirty="0">
                <a:latin typeface="Comic Sans MS" pitchFamily="66" charset="0"/>
              </a:rPr>
              <a:t>only projectional radiography features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n-US" u="sng" baseline="30000" dirty="0">
              <a:latin typeface="Comic Sans MS" pitchFamily="66" charset="0"/>
            </a:endParaRPr>
          </a:p>
          <a:p>
            <a:endParaRPr lang="en-US" b="1" baseline="30000" dirty="0" smtClean="0">
              <a:latin typeface="Comic Sans MS" pitchFamily="66" charset="0"/>
            </a:endParaRPr>
          </a:p>
          <a:p>
            <a:r>
              <a:rPr lang="en-US" b="1" baseline="30000" dirty="0" smtClean="0">
                <a:latin typeface="Comic Sans MS" pitchFamily="66" charset="0"/>
              </a:rPr>
              <a:t>ETC</a:t>
            </a:r>
            <a:endParaRPr lang="en-U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56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15176" y="2327389"/>
            <a:ext cx="4662153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>
                <a:latin typeface="Comic Sans MS" pitchFamily="66" charset="0"/>
              </a:rPr>
              <a:t>Osteoarthritis</a:t>
            </a:r>
          </a:p>
          <a:p>
            <a:r>
              <a:rPr lang="en-US" sz="2300" dirty="0">
                <a:latin typeface="Comic Sans MS" pitchFamily="66" charset="0"/>
              </a:rPr>
              <a:t>Rheumatoid Arthritis</a:t>
            </a:r>
          </a:p>
          <a:p>
            <a:r>
              <a:rPr lang="en-US" sz="2300" dirty="0" smtClean="0">
                <a:latin typeface="Comic Sans MS" pitchFamily="66" charset="0"/>
              </a:rPr>
              <a:t>Septic Arthritis</a:t>
            </a:r>
          </a:p>
          <a:p>
            <a:r>
              <a:rPr lang="en-US" sz="2300" dirty="0" smtClean="0">
                <a:latin typeface="Comic Sans MS" pitchFamily="66" charset="0"/>
              </a:rPr>
              <a:t>Ankylosing spondylitis</a:t>
            </a:r>
            <a:endParaRPr lang="en-US" sz="2300" dirty="0">
              <a:latin typeface="Comic Sans MS" pitchFamily="66" charset="0"/>
            </a:endParaRPr>
          </a:p>
          <a:p>
            <a:r>
              <a:rPr lang="en-US" sz="2300" dirty="0" smtClean="0">
                <a:latin typeface="Comic Sans MS" pitchFamily="66" charset="0"/>
              </a:rPr>
              <a:t>Gout &amp; Pseudo gout</a:t>
            </a:r>
            <a:endParaRPr lang="en-US" sz="2300" dirty="0">
              <a:latin typeface="Comic Sans MS" pitchFamily="66" charset="0"/>
            </a:endParaRPr>
          </a:p>
          <a:p>
            <a:r>
              <a:rPr lang="en-US" sz="2300" dirty="0">
                <a:latin typeface="Comic Sans MS" pitchFamily="66" charset="0"/>
              </a:rPr>
              <a:t>Juvenile </a:t>
            </a:r>
            <a:r>
              <a:rPr lang="en-US" sz="2300" dirty="0" smtClean="0">
                <a:latin typeface="Comic Sans MS" pitchFamily="66" charset="0"/>
              </a:rPr>
              <a:t>Idiopathic Arthritis</a:t>
            </a:r>
          </a:p>
          <a:p>
            <a:r>
              <a:rPr lang="en-US" sz="2300" dirty="0" smtClean="0">
                <a:latin typeface="Comic Sans MS" pitchFamily="66" charset="0"/>
              </a:rPr>
              <a:t>Septic Arthritis</a:t>
            </a:r>
          </a:p>
          <a:p>
            <a:r>
              <a:rPr lang="en-US" sz="2300" dirty="0" smtClean="0">
                <a:latin typeface="Comic Sans MS" pitchFamily="66" charset="0"/>
              </a:rPr>
              <a:t>Psoriatic Arthritis</a:t>
            </a:r>
          </a:p>
          <a:p>
            <a:r>
              <a:rPr lang="en-US" sz="2300" dirty="0" smtClean="0">
                <a:latin typeface="Comic Sans MS" pitchFamily="66" charset="0"/>
              </a:rPr>
              <a:t> etc.</a:t>
            </a:r>
            <a:endParaRPr lang="en-US" sz="2300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741" y="1099898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Comic Sans MS" pitchFamily="66" charset="0"/>
              </a:rPr>
              <a:t>DIFFERENT FORMS OF  ATHRITIS</a:t>
            </a:r>
            <a:endParaRPr lang="en-US" sz="2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6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1856" y="2873796"/>
            <a:ext cx="47598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Diagnosis of  Rheumatoid Arthritis 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3485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73507" y="1560151"/>
            <a:ext cx="4759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Clinical Diagnosis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05082" y="241333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latin typeface="Comic Sans MS" pitchFamily="66" charset="0"/>
              </a:rPr>
              <a:t>Insidious – fatigue, anorexia, weight loss, generalized </a:t>
            </a:r>
            <a:r>
              <a:rPr lang="en-US" sz="2000" dirty="0" smtClean="0">
                <a:latin typeface="Comic Sans MS" pitchFamily="66" charset="0"/>
              </a:rPr>
              <a:t>stiffness</a:t>
            </a:r>
          </a:p>
          <a:p>
            <a:pPr>
              <a:defRPr/>
            </a:pPr>
            <a:endParaRPr lang="en-US" sz="20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latin typeface="Comic Sans MS" pitchFamily="66" charset="0"/>
              </a:rPr>
              <a:t>Joints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000" dirty="0">
                <a:latin typeface="Comic Sans MS" pitchFamily="66" charset="0"/>
              </a:rPr>
              <a:t>Stiffness becomes localized—pain, edema, limited motion, inflammation, joints warm to touch, fingers—spindle shaped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000" dirty="0">
                <a:latin typeface="Comic Sans MS" pitchFamily="66" charset="0"/>
              </a:rPr>
              <a:t>“Morning Stiffness” – 60+ </a:t>
            </a:r>
            <a:r>
              <a:rPr lang="en-US" sz="2000" dirty="0" err="1">
                <a:latin typeface="Comic Sans MS" pitchFamily="66" charset="0"/>
              </a:rPr>
              <a:t>mins</a:t>
            </a:r>
            <a:r>
              <a:rPr lang="en-US" sz="2000" dirty="0">
                <a:latin typeface="Comic Sans MS" pitchFamily="66" charset="0"/>
              </a:rPr>
              <a:t> to several hours depending on disease progression</a:t>
            </a:r>
          </a:p>
        </p:txBody>
      </p:sp>
    </p:spTree>
    <p:extLst>
      <p:ext uri="{BB962C8B-B14F-4D97-AF65-F5344CB8AC3E}">
        <p14:creationId xmlns:p14="http://schemas.microsoft.com/office/powerpoint/2010/main" val="227304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4" descr="scan00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8069" r="29411" b="31381"/>
          <a:stretch>
            <a:fillRect/>
          </a:stretch>
        </p:blipFill>
        <p:spPr>
          <a:xfrm>
            <a:off x="2577290" y="999187"/>
            <a:ext cx="6557928" cy="52921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90183" y="141944"/>
            <a:ext cx="4759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Complications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4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213633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2000" dirty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en-US" sz="2000" dirty="0">
                <a:latin typeface="Comic Sans MS" pitchFamily="66" charset="0"/>
              </a:rPr>
              <a:t>Rheumatoid Factor – 80% of patients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000" dirty="0">
                <a:latin typeface="Comic Sans MS" pitchFamily="66" charset="0"/>
              </a:rPr>
              <a:t>ESR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000" dirty="0">
                <a:latin typeface="Comic Sans MS" pitchFamily="66" charset="0"/>
              </a:rPr>
              <a:t>C-Reactive Protein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000" dirty="0">
                <a:latin typeface="Comic Sans MS" pitchFamily="66" charset="0"/>
              </a:rPr>
              <a:t>WBC up to 25,000/</a:t>
            </a:r>
            <a:r>
              <a:rPr lang="en-US" sz="2000" dirty="0" err="1">
                <a:latin typeface="Comic Sans MS" pitchFamily="66" charset="0"/>
              </a:rPr>
              <a:t>ul</a:t>
            </a:r>
            <a:endParaRPr lang="en-US" sz="2000" dirty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  <a:defRPr/>
            </a:pPr>
            <a:endParaRPr lang="en-US" sz="20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latin typeface="Comic Sans MS" pitchFamily="66" charset="0"/>
              </a:rPr>
              <a:t>Synovial biopsy – inflammation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0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latin typeface="Comic Sans MS" pitchFamily="66" charset="0"/>
              </a:rPr>
              <a:t>Bone Scan</a:t>
            </a:r>
          </a:p>
        </p:txBody>
      </p:sp>
      <p:sp>
        <p:nvSpPr>
          <p:cNvPr id="7" name="Rectangle 6"/>
          <p:cNvSpPr/>
          <p:nvPr/>
        </p:nvSpPr>
        <p:spPr>
          <a:xfrm>
            <a:off x="906837" y="1172254"/>
            <a:ext cx="4759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Laboratory Diagnosis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Shogren Syndrome - Dr.PrakashPaymo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Shogren Syndrome - Dr.PrakashPaymo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248134" y="993480"/>
            <a:ext cx="4759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Radiological Diagnosis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89657" y="2840754"/>
            <a:ext cx="413841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900" dirty="0">
                <a:latin typeface="Comic Sans MS" pitchFamily="66" charset="0"/>
              </a:rPr>
              <a:t>The radiographic hallmarks of </a:t>
            </a:r>
            <a:r>
              <a:rPr lang="en-GB" sz="1900" dirty="0" smtClean="0">
                <a:latin typeface="Comic Sans MS" pitchFamily="66" charset="0"/>
              </a:rPr>
              <a:t>Rheumatoid </a:t>
            </a:r>
            <a:r>
              <a:rPr lang="en-GB" sz="1900" dirty="0">
                <a:latin typeface="Comic Sans MS" pitchFamily="66" charset="0"/>
              </a:rPr>
              <a:t>arthritis </a:t>
            </a:r>
            <a:r>
              <a:rPr lang="en-GB" sz="1900" dirty="0" smtClean="0">
                <a:latin typeface="Comic Sans MS" pitchFamily="66" charset="0"/>
              </a:rPr>
              <a:t>are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900" dirty="0" smtClean="0">
                <a:latin typeface="Comic Sans MS" pitchFamily="66" charset="0"/>
              </a:rPr>
              <a:t>swelling </a:t>
            </a:r>
            <a:r>
              <a:rPr lang="en-GB" sz="1900" dirty="0">
                <a:latin typeface="Comic Sans MS" pitchFamily="66" charset="0"/>
              </a:rPr>
              <a:t>of the soft tissue, 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900" dirty="0" smtClean="0">
                <a:latin typeface="Comic Sans MS" pitchFamily="66" charset="0"/>
              </a:rPr>
              <a:t>osteoporosis</a:t>
            </a:r>
            <a:r>
              <a:rPr lang="en-GB" sz="1900" dirty="0">
                <a:latin typeface="Comic Sans MS" pitchFamily="66" charset="0"/>
              </a:rPr>
              <a:t>, </a:t>
            </a:r>
            <a:endParaRPr lang="en-GB" sz="1900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sz="1900" dirty="0" smtClean="0">
                <a:latin typeface="Comic Sans MS" pitchFamily="66" charset="0"/>
              </a:rPr>
              <a:t>narrowing </a:t>
            </a:r>
            <a:r>
              <a:rPr lang="en-GB" sz="1900" dirty="0">
                <a:latin typeface="Comic Sans MS" pitchFamily="66" charset="0"/>
              </a:rPr>
              <a:t>of the joint spaces 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900" dirty="0" smtClean="0">
                <a:latin typeface="Comic Sans MS" pitchFamily="66" charset="0"/>
              </a:rPr>
              <a:t> </a:t>
            </a:r>
            <a:r>
              <a:rPr lang="en-GB" sz="1900" dirty="0">
                <a:latin typeface="Comic Sans MS" pitchFamily="66" charset="0"/>
              </a:rPr>
              <a:t>marginal erosions</a:t>
            </a:r>
            <a:r>
              <a:rPr lang="en-GB" dirty="0">
                <a:latin typeface="Comic Sans MS" pitchFamily="66" charset="0"/>
              </a:rPr>
              <a:t>. </a:t>
            </a:r>
            <a:endParaRPr lang="en-GB" dirty="0" smtClean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</p:txBody>
      </p:sp>
      <p:pic>
        <p:nvPicPr>
          <p:cNvPr id="2056" name="Picture 8" descr="X-Ray of Rheumatoid Arthritis in the Hands | Cig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254" y="2427667"/>
            <a:ext cx="4381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82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Shogren Syndrome - Dr.PrakashPaymo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Shogren Syndrome - Dr.PrakashPaymo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390830" y="762648"/>
            <a:ext cx="4759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Radiological Diagnosis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0614" y="2828836"/>
            <a:ext cx="36747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The unique combination of osteoporosis, marginal erosions and relatively minimal reactive bone formation help distinguish rheumatoid arthritis from other inflammatory arthritis.</a:t>
            </a:r>
          </a:p>
        </p:txBody>
      </p:sp>
      <p:pic>
        <p:nvPicPr>
          <p:cNvPr id="8" name="Picture 8" descr="X-Ray of Rheumatoid Arthritis in the Hands | Cig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764" y="2427667"/>
            <a:ext cx="4381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50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14697" y="47232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DIAGNOSIS; The American College of Rheumatology and European League Against Rheumatism 2010 Guideline (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ACR/EULAR)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2010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guidelines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1333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mic Sans MS" pitchFamily="66" charset="0"/>
              </a:rPr>
              <a:t>There are categories A to D</a:t>
            </a:r>
          </a:p>
          <a:p>
            <a:pPr lvl="1"/>
            <a:r>
              <a:rPr lang="en-US" dirty="0">
                <a:latin typeface="Comic Sans MS" pitchFamily="66" charset="0"/>
              </a:rPr>
              <a:t>Category A: Joint Involvement</a:t>
            </a:r>
          </a:p>
          <a:p>
            <a:pPr lvl="1"/>
            <a:r>
              <a:rPr lang="en-US" dirty="0">
                <a:latin typeface="Comic Sans MS" pitchFamily="66" charset="0"/>
              </a:rPr>
              <a:t>Category B: Serology</a:t>
            </a:r>
          </a:p>
          <a:p>
            <a:pPr lvl="1"/>
            <a:r>
              <a:rPr lang="en-US" dirty="0">
                <a:latin typeface="Comic Sans MS" pitchFamily="66" charset="0"/>
              </a:rPr>
              <a:t>Category C: Acute Phase Reactants</a:t>
            </a:r>
          </a:p>
          <a:p>
            <a:pPr lvl="1"/>
            <a:r>
              <a:rPr lang="en-US" dirty="0">
                <a:latin typeface="Comic Sans MS" pitchFamily="66" charset="0"/>
              </a:rPr>
              <a:t>Category D: Duration of Symptoms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Patients must have a score of equal or greater than 6 out of 10</a:t>
            </a:r>
          </a:p>
        </p:txBody>
      </p:sp>
    </p:spTree>
    <p:extLst>
      <p:ext uri="{BB962C8B-B14F-4D97-AF65-F5344CB8AC3E}">
        <p14:creationId xmlns:p14="http://schemas.microsoft.com/office/powerpoint/2010/main" val="243971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14697" y="47232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DIAGNOSIS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; The American College of Rheumatology and European League Against Rheumatism 2010 Guideline (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ACR/EULAR)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2010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guidelines- </a:t>
            </a:r>
          </a:p>
          <a:p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b="1" dirty="0" smtClean="0">
                <a:latin typeface="Comic Sans MS" pitchFamily="66" charset="0"/>
              </a:rPr>
              <a:t>Cart A; Joint Involvement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80010" y="1949657"/>
            <a:ext cx="8229600" cy="3394472"/>
          </a:xfrm>
        </p:spPr>
        <p:txBody>
          <a:bodyPr>
            <a:normAutofit/>
          </a:bodyPr>
          <a:lstStyle/>
          <a:p>
            <a:r>
              <a:rPr lang="en-US" sz="2400" b="1" dirty="0"/>
              <a:t>Small Joint</a:t>
            </a:r>
            <a:r>
              <a:rPr lang="en-US" sz="2400" dirty="0"/>
              <a:t>: wrists, metacarpophalangeal joints, proximal interphalangeal joints, 2</a:t>
            </a:r>
            <a:r>
              <a:rPr lang="en-US" sz="2400" baseline="30000" dirty="0"/>
              <a:t>nd</a:t>
            </a:r>
            <a:r>
              <a:rPr lang="en-US" sz="2400" dirty="0"/>
              <a:t> – 5</a:t>
            </a:r>
            <a:r>
              <a:rPr lang="en-US" sz="2400" baseline="30000" dirty="0"/>
              <a:t>th</a:t>
            </a:r>
            <a:r>
              <a:rPr lang="en-US" sz="2400" dirty="0"/>
              <a:t> metatarsophalangeal joints, and thumb joints</a:t>
            </a:r>
          </a:p>
          <a:p>
            <a:r>
              <a:rPr lang="en-US" sz="2400" b="1" dirty="0"/>
              <a:t>Large joint</a:t>
            </a:r>
            <a:r>
              <a:rPr lang="en-US" sz="2400" dirty="0"/>
              <a:t>: shoulders, elbows, hips, knees, and ankles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97" y="3565616"/>
            <a:ext cx="8867775" cy="2005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75" y="5941374"/>
            <a:ext cx="2717940" cy="15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14697" y="47232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DIAGNOSIS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; The American College of Rheumatology and European League Against Rheumatism 2010 Guideline (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ACR/EULAR)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2010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guidelines- </a:t>
            </a:r>
          </a:p>
          <a:p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b="1" dirty="0" smtClean="0">
                <a:latin typeface="Comic Sans MS" pitchFamily="66" charset="0"/>
              </a:rPr>
              <a:t>Cart B; Serology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7" name="Content Placeholder 12"/>
          <p:cNvSpPr>
            <a:spLocks noGrp="1"/>
          </p:cNvSpPr>
          <p:nvPr>
            <p:ph idx="1"/>
          </p:nvPr>
        </p:nvSpPr>
        <p:spPr>
          <a:xfrm>
            <a:off x="1227908" y="2098325"/>
            <a:ext cx="8229600" cy="3394472"/>
          </a:xfrm>
        </p:spPr>
        <p:txBody>
          <a:bodyPr/>
          <a:lstStyle/>
          <a:p>
            <a:r>
              <a:rPr lang="en-US" sz="2000" b="1" dirty="0">
                <a:latin typeface="Comic Sans MS" pitchFamily="66" charset="0"/>
              </a:rPr>
              <a:t>RF</a:t>
            </a:r>
            <a:r>
              <a:rPr lang="en-US" sz="2000" dirty="0">
                <a:latin typeface="Comic Sans MS" pitchFamily="66" charset="0"/>
              </a:rPr>
              <a:t> – rheumatoid factor</a:t>
            </a:r>
          </a:p>
          <a:p>
            <a:r>
              <a:rPr lang="en-US" sz="2000" b="1" dirty="0">
                <a:latin typeface="Comic Sans MS" pitchFamily="66" charset="0"/>
              </a:rPr>
              <a:t>ACPA</a:t>
            </a:r>
            <a:r>
              <a:rPr lang="en-US" sz="2000" dirty="0">
                <a:latin typeface="Comic Sans MS" pitchFamily="66" charset="0"/>
              </a:rPr>
              <a:t> – anti-</a:t>
            </a:r>
            <a:r>
              <a:rPr lang="en-US" sz="2000" dirty="0" err="1">
                <a:latin typeface="Comic Sans MS" pitchFamily="66" charset="0"/>
              </a:rPr>
              <a:t>citrullinated</a:t>
            </a:r>
            <a:r>
              <a:rPr lang="en-US" sz="2000" dirty="0">
                <a:latin typeface="Comic Sans MS" pitchFamily="66" charset="0"/>
              </a:rPr>
              <a:t> protein antibody</a:t>
            </a:r>
          </a:p>
          <a:p>
            <a:r>
              <a:rPr lang="en-US" sz="2000" b="1" dirty="0">
                <a:latin typeface="Comic Sans MS" pitchFamily="66" charset="0"/>
              </a:rPr>
              <a:t>Low-positive</a:t>
            </a:r>
            <a:r>
              <a:rPr lang="en-US" sz="2000" dirty="0">
                <a:latin typeface="Comic Sans MS" pitchFamily="66" charset="0"/>
              </a:rPr>
              <a:t>: defined as higher than the upper limit of normal (ULN) but not equal or less than three times of the ULN</a:t>
            </a:r>
          </a:p>
          <a:p>
            <a:r>
              <a:rPr lang="en-US" sz="2000" b="1" dirty="0">
                <a:latin typeface="Comic Sans MS" pitchFamily="66" charset="0"/>
              </a:rPr>
              <a:t>High-positive</a:t>
            </a:r>
            <a:r>
              <a:rPr lang="en-US" sz="2000" dirty="0">
                <a:latin typeface="Comic Sans MS" pitchFamily="66" charset="0"/>
              </a:rPr>
              <a:t>: defined as greater than three times of ULN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97" y="4071258"/>
            <a:ext cx="8715375" cy="18157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889" y="6241820"/>
            <a:ext cx="2717940" cy="15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0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14697" y="47232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DIAGNOSIS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; The American College of Rheumatology and European League Against Rheumatism 2010 Guideline (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ACR/EULAR)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2010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guidelines- </a:t>
            </a:r>
          </a:p>
          <a:p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b="1" dirty="0" smtClean="0">
                <a:latin typeface="Comic Sans MS" pitchFamily="66" charset="0"/>
              </a:rPr>
              <a:t>Cart C; Acute phase Reactants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22463149-7F2B-47CE-A9F0-E29C64E22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494" y="2119475"/>
            <a:ext cx="5073729" cy="3394472"/>
          </a:xfrm>
        </p:spPr>
        <p:txBody>
          <a:bodyPr>
            <a:normAutofit/>
          </a:bodyPr>
          <a:lstStyle/>
          <a:p>
            <a:r>
              <a:rPr lang="en-US" sz="2000" b="1" dirty="0"/>
              <a:t>CRP</a:t>
            </a:r>
            <a:r>
              <a:rPr lang="en-US" sz="2000" dirty="0"/>
              <a:t> – C-reactive protein</a:t>
            </a:r>
          </a:p>
          <a:p>
            <a:r>
              <a:rPr lang="en-US" sz="2000" b="1" dirty="0"/>
              <a:t>ESR</a:t>
            </a:r>
            <a:r>
              <a:rPr lang="en-US" sz="2000" dirty="0"/>
              <a:t> – Erythrocyte sedimentation rate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91" y="3338602"/>
            <a:ext cx="8658225" cy="19270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64" y="5862997"/>
            <a:ext cx="2717940" cy="15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50783" y="1877821"/>
            <a:ext cx="562806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Comic Sans MS" pitchFamily="66" charset="0"/>
              </a:rPr>
              <a:t>Arthritis" literally means joint </a:t>
            </a:r>
            <a:r>
              <a:rPr lang="en-US" sz="2400" dirty="0" smtClean="0">
                <a:latin typeface="Comic Sans MS" pitchFamily="66" charset="0"/>
              </a:rPr>
              <a:t>inflammation = Inflammation </a:t>
            </a:r>
            <a:r>
              <a:rPr lang="en-US" sz="2400" dirty="0">
                <a:latin typeface="Comic Sans MS" pitchFamily="66" charset="0"/>
              </a:rPr>
              <a:t>of the joints</a:t>
            </a:r>
            <a:endParaRPr lang="en-US" sz="2400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2400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There are deferent forms of arthritis with different causes  and different tissues and organs could be affected</a:t>
            </a: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23741" y="404439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Comic Sans MS" pitchFamily="66" charset="0"/>
              </a:rPr>
              <a:t>DIFFERENT FORMS OF 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Comic Sans MS" pitchFamily="66" charset="0"/>
              </a:rPr>
              <a:t>INFLAMMATORY ATHRITIS</a:t>
            </a:r>
            <a:endParaRPr lang="en-US" sz="2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5601" y="5937995"/>
            <a:ext cx="5987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https://en.wikipedia.org/wiki/Arthritis</a:t>
            </a:r>
          </a:p>
        </p:txBody>
      </p:sp>
    </p:spTree>
    <p:extLst>
      <p:ext uri="{BB962C8B-B14F-4D97-AF65-F5344CB8AC3E}">
        <p14:creationId xmlns:p14="http://schemas.microsoft.com/office/powerpoint/2010/main" val="170823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14697" y="47232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DIAGNOSIS; The American College of Rheumatology and European League Against Rheumatism 2010 Guideline (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ACR/EULAR)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2010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guidelines- </a:t>
            </a:r>
          </a:p>
          <a:p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b="1" dirty="0" smtClean="0">
                <a:latin typeface="Comic Sans MS" pitchFamily="66" charset="0"/>
              </a:rPr>
              <a:t>Cart D; Patient report of duration of symptoms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idx="1"/>
          </p:nvPr>
        </p:nvSpPr>
        <p:spPr>
          <a:xfrm>
            <a:off x="836023" y="2385707"/>
            <a:ext cx="8229600" cy="3394472"/>
          </a:xfrm>
        </p:spPr>
        <p:txBody>
          <a:bodyPr/>
          <a:lstStyle/>
          <a:p>
            <a:r>
              <a:rPr lang="en-US" dirty="0"/>
              <a:t>Patient self-report on duration of signs/symptoms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912" y="3566161"/>
            <a:ext cx="8629650" cy="15273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105" y="5889122"/>
            <a:ext cx="2717940" cy="15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0201" y="2617574"/>
            <a:ext cx="4759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INTERVENTION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sz="2000" dirty="0">
                <a:latin typeface="Comic Sans MS" pitchFamily="66" charset="0"/>
              </a:rPr>
              <a:t>Avoid joint trauma </a:t>
            </a:r>
          </a:p>
          <a:p>
            <a:pPr lvl="1"/>
            <a:r>
              <a:rPr lang="en-US" sz="2000" dirty="0" smtClean="0">
                <a:latin typeface="Comic Sans MS" pitchFamily="66" charset="0"/>
              </a:rPr>
              <a:t>Weight reduction &amp; Prevention of Obesity</a:t>
            </a:r>
          </a:p>
          <a:p>
            <a:pPr lvl="1"/>
            <a:r>
              <a:rPr lang="en-US" sz="2000" dirty="0" smtClean="0">
                <a:latin typeface="Comic Sans MS" pitchFamily="66" charset="0"/>
              </a:rPr>
              <a:t>Regular Physical activity</a:t>
            </a:r>
            <a:endParaRPr lang="en-US" sz="2000" dirty="0">
              <a:latin typeface="Comic Sans MS" pitchFamily="66" charset="0"/>
            </a:endParaRPr>
          </a:p>
          <a:p>
            <a:pPr lvl="1"/>
            <a:r>
              <a:rPr lang="en-US" sz="2000" dirty="0">
                <a:latin typeface="Comic Sans MS" pitchFamily="66" charset="0"/>
              </a:rPr>
              <a:t>Modifying occupational joint stress</a:t>
            </a:r>
          </a:p>
          <a:p>
            <a:pPr marL="457200" lvl="1" indent="0">
              <a:buNone/>
            </a:pPr>
            <a:endParaRPr lang="en-US" sz="2000" dirty="0">
              <a:latin typeface="Comic Sans MS" pitchFamily="66" charset="0"/>
            </a:endParaRPr>
          </a:p>
          <a:p>
            <a:pPr lvl="1"/>
            <a:r>
              <a:rPr lang="en-US" sz="2000" dirty="0">
                <a:latin typeface="Comic Sans MS" pitchFamily="66" charset="0"/>
              </a:rPr>
              <a:t>Dietary Changes</a:t>
            </a:r>
          </a:p>
          <a:p>
            <a:pPr lvl="1"/>
            <a:r>
              <a:rPr lang="en-US" sz="2000" dirty="0">
                <a:latin typeface="Comic Sans MS" pitchFamily="66" charset="0"/>
              </a:rPr>
              <a:t>Moderation/Elimination of </a:t>
            </a:r>
            <a:r>
              <a:rPr lang="en-US" sz="2000" dirty="0" smtClean="0">
                <a:latin typeface="Comic Sans MS" pitchFamily="66" charset="0"/>
              </a:rPr>
              <a:t>alcohol</a:t>
            </a:r>
            <a:endParaRPr lang="en-US" sz="2000" dirty="0">
              <a:latin typeface="Comic Sans MS" pitchFamily="66" charset="0"/>
            </a:endParaRPr>
          </a:p>
          <a:p>
            <a:pPr lvl="1"/>
            <a:r>
              <a:rPr lang="en-US" sz="2000" dirty="0" smtClean="0">
                <a:latin typeface="Comic Sans MS" pitchFamily="66" charset="0"/>
              </a:rPr>
              <a:t>Smoking </a:t>
            </a:r>
            <a:r>
              <a:rPr lang="en-US" sz="2000" dirty="0">
                <a:latin typeface="Comic Sans MS" pitchFamily="66" charset="0"/>
              </a:rPr>
              <a:t>cessation </a:t>
            </a:r>
          </a:p>
          <a:p>
            <a:pPr lvl="1"/>
            <a:r>
              <a:rPr lang="en-US" sz="2000" dirty="0" smtClean="0">
                <a:latin typeface="Comic Sans MS" pitchFamily="66" charset="0"/>
              </a:rPr>
              <a:t>Adequate </a:t>
            </a:r>
            <a:r>
              <a:rPr lang="en-US" sz="2000" dirty="0">
                <a:latin typeface="Comic Sans MS" pitchFamily="66" charset="0"/>
              </a:rPr>
              <a:t>intake of Vitamin D and Calcium during </a:t>
            </a:r>
            <a:r>
              <a:rPr lang="en-US" sz="2000" dirty="0" smtClean="0">
                <a:latin typeface="Comic Sans MS" pitchFamily="66" charset="0"/>
              </a:rPr>
              <a:t>childhood</a:t>
            </a:r>
          </a:p>
          <a:p>
            <a:pPr lvl="1"/>
            <a:r>
              <a:rPr lang="en-US" sz="2000" dirty="0">
                <a:latin typeface="Comic Sans MS" pitchFamily="66" charset="0"/>
              </a:rPr>
              <a:t>Hormone Therapy (Post-Menopause)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flipV="1">
            <a:off x="7722325" y="6082489"/>
            <a:ext cx="37076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Chronic Disease Epidemiology and Control (2010)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5873" y="1284905"/>
            <a:ext cx="2962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Primary Prevention</a:t>
            </a:r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1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54337" y="5711009"/>
            <a:ext cx="512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Chronic Disease Epidemiology and Control (2010)</a:t>
            </a:r>
          </a:p>
        </p:txBody>
      </p:sp>
      <p:sp>
        <p:nvSpPr>
          <p:cNvPr id="6" name="Rectangle 5"/>
          <p:cNvSpPr/>
          <p:nvPr/>
        </p:nvSpPr>
        <p:spPr>
          <a:xfrm>
            <a:off x="4563291" y="2766200"/>
            <a:ext cx="44892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>
                <a:latin typeface="Comic Sans MS" pitchFamily="66" charset="0"/>
              </a:rPr>
              <a:t>X-rays and  other radiographs in older </a:t>
            </a:r>
            <a:r>
              <a:rPr lang="en-US" b="1" dirty="0" smtClean="0">
                <a:latin typeface="Comic Sans MS" pitchFamily="66" charset="0"/>
              </a:rPr>
              <a:t>patients</a:t>
            </a:r>
          </a:p>
          <a:p>
            <a:pPr lvl="1"/>
            <a:endParaRPr lang="en-US" b="1" dirty="0">
              <a:latin typeface="Comic Sans MS" pitchFamily="66" charset="0"/>
            </a:endParaRPr>
          </a:p>
          <a:p>
            <a:pPr lvl="1"/>
            <a:r>
              <a:rPr lang="en-US" b="1" dirty="0">
                <a:latin typeface="Comic Sans MS" pitchFamily="66" charset="0"/>
              </a:rPr>
              <a:t>Treating those with </a:t>
            </a:r>
            <a:r>
              <a:rPr lang="en-US" b="1" dirty="0" smtClean="0">
                <a:latin typeface="Comic Sans MS" pitchFamily="66" charset="0"/>
              </a:rPr>
              <a:t>asymptomatic conditions 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8846" y="1272124"/>
            <a:ext cx="3685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Secondary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Intervention</a:t>
            </a:r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90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302" y="1773374"/>
            <a:ext cx="701257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Pharmalogical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mic Sans MS" pitchFamily="66" charset="0"/>
              </a:rPr>
              <a:t>OA</a:t>
            </a:r>
          </a:p>
          <a:p>
            <a:pPr lvl="1"/>
            <a:r>
              <a:rPr lang="en-US" sz="2000" dirty="0" smtClean="0">
                <a:latin typeface="Comic Sans MS" pitchFamily="66" charset="0"/>
              </a:rPr>
              <a:t>Acetaminophen, Glucosamine, NSAIDS &amp; Opioids analgesics</a:t>
            </a:r>
            <a:endParaRPr lang="en-US" sz="2000" dirty="0">
              <a:latin typeface="Comic Sans MS" pitchFamily="66" charset="0"/>
            </a:endParaRPr>
          </a:p>
          <a:p>
            <a:pPr lvl="1"/>
            <a:r>
              <a:rPr lang="en-US" sz="2000" dirty="0" smtClean="0">
                <a:latin typeface="Comic Sans MS" pitchFamily="66" charset="0"/>
              </a:rPr>
              <a:t>Intra-artıcular injections</a:t>
            </a:r>
          </a:p>
          <a:p>
            <a:pPr lvl="1"/>
            <a:r>
              <a:rPr lang="en-US" sz="2000" dirty="0" smtClean="0">
                <a:latin typeface="Comic Sans MS" pitchFamily="66" charset="0"/>
              </a:rPr>
              <a:t>Glucocorticoids, prednisolone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mic Sans MS" pitchFamily="66" charset="0"/>
              </a:rPr>
              <a:t>RA</a:t>
            </a:r>
            <a:endParaRPr lang="en-US" sz="2000" b="1" dirty="0">
              <a:latin typeface="Comic Sans MS" pitchFamily="66" charset="0"/>
            </a:endParaRPr>
          </a:p>
          <a:p>
            <a:pPr lvl="1"/>
            <a:r>
              <a:rPr lang="en-US" sz="2000" dirty="0" smtClean="0">
                <a:latin typeface="Comic Sans MS" pitchFamily="66" charset="0"/>
              </a:rPr>
              <a:t>DMARD (injectable gold, azathioprine etc.)</a:t>
            </a:r>
          </a:p>
          <a:p>
            <a:pPr lvl="1"/>
            <a:r>
              <a:rPr lang="en-US" sz="2000" dirty="0" smtClean="0">
                <a:latin typeface="Comic Sans MS" pitchFamily="66" charset="0"/>
              </a:rPr>
              <a:t>Biologic response Modifiers</a:t>
            </a:r>
          </a:p>
          <a:p>
            <a:pPr lvl="1"/>
            <a:r>
              <a:rPr lang="en-US" sz="2000" dirty="0" err="1" smtClean="0">
                <a:latin typeface="Comic Sans MS" pitchFamily="66" charset="0"/>
              </a:rPr>
              <a:t>Protien</a:t>
            </a:r>
            <a:r>
              <a:rPr lang="en-US" sz="2000" dirty="0" smtClean="0">
                <a:latin typeface="Comic Sans MS" pitchFamily="66" charset="0"/>
              </a:rPr>
              <a:t> A </a:t>
            </a:r>
            <a:r>
              <a:rPr lang="en-US" sz="2000" dirty="0" err="1" smtClean="0">
                <a:latin typeface="Comic Sans MS" pitchFamily="66" charset="0"/>
              </a:rPr>
              <a:t>immunoadsorption</a:t>
            </a:r>
            <a:r>
              <a:rPr lang="en-US" sz="2000" dirty="0" smtClean="0">
                <a:latin typeface="Comic Sans MS" pitchFamily="66" charset="0"/>
              </a:rPr>
              <a:t> therapy</a:t>
            </a:r>
            <a:endParaRPr lang="en-US" sz="2000" dirty="0"/>
          </a:p>
          <a:p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Non-pharmalogical</a:t>
            </a:r>
          </a:p>
          <a:p>
            <a:pPr lvl="1"/>
            <a:r>
              <a:rPr lang="en-US" sz="2000" dirty="0" smtClean="0">
                <a:latin typeface="Comic Sans MS" pitchFamily="66" charset="0"/>
              </a:rPr>
              <a:t>Physiotherapy</a:t>
            </a:r>
            <a:endParaRPr lang="en-US" sz="2000" dirty="0">
              <a:latin typeface="Comic Sans MS" pitchFamily="66" charset="0"/>
            </a:endParaRPr>
          </a:p>
          <a:p>
            <a:pPr lvl="1"/>
            <a:r>
              <a:rPr lang="en-US" sz="2000" dirty="0">
                <a:latin typeface="Comic Sans MS" pitchFamily="66" charset="0"/>
              </a:rPr>
              <a:t>Support Groups</a:t>
            </a:r>
          </a:p>
          <a:p>
            <a:pPr lvl="1"/>
            <a:r>
              <a:rPr lang="en-US" sz="2000" dirty="0" smtClean="0">
                <a:latin typeface="Comic Sans MS" pitchFamily="66" charset="0"/>
              </a:rPr>
              <a:t>Surgery</a:t>
            </a:r>
            <a:endParaRPr lang="en-US" sz="2000" dirty="0"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68293" y="6006662"/>
            <a:ext cx="4504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Chronic Disease Epidemiology and Control (2010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809724" y="605917"/>
            <a:ext cx="5153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Tertiary Intervention- Individual</a:t>
            </a:r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68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90951" y="1655808"/>
            <a:ext cx="5379721" cy="394815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1800" dirty="0" smtClean="0">
                <a:latin typeface="Comic Sans MS" pitchFamily="66" charset="0"/>
              </a:rPr>
              <a:t>Assessment and  formulation of  physiotherapy diagnosis</a:t>
            </a:r>
          </a:p>
          <a:p>
            <a:pPr>
              <a:buFont typeface="Arial" charset="0"/>
              <a:buChar char="•"/>
            </a:pPr>
            <a:r>
              <a:rPr lang="en-US" sz="1800" dirty="0" smtClean="0">
                <a:latin typeface="Comic Sans MS" pitchFamily="66" charset="0"/>
              </a:rPr>
              <a:t> Management of impairments related to pain on movement, decreased ROM, Muscle weakness, limited endurance and improper use of ambulatory device</a:t>
            </a:r>
          </a:p>
          <a:p>
            <a:pPr>
              <a:buFont typeface="Arial" charset="0"/>
              <a:buChar char="•"/>
            </a:pPr>
            <a:r>
              <a:rPr lang="en-US" sz="1800" dirty="0" smtClean="0">
                <a:latin typeface="Comic Sans MS" pitchFamily="66" charset="0"/>
              </a:rPr>
              <a:t>Rehabilitation to reduce </a:t>
            </a:r>
          </a:p>
          <a:p>
            <a:pPr marL="514350" indent="-514350">
              <a:buAutoNum type="alphaLcPeriod"/>
            </a:pPr>
            <a:r>
              <a:rPr lang="en-US" sz="1800" dirty="0" smtClean="0">
                <a:latin typeface="Comic Sans MS" pitchFamily="66" charset="0"/>
              </a:rPr>
              <a:t>Reduce Activity limitation &amp; Participation restrictıon</a:t>
            </a:r>
          </a:p>
          <a:p>
            <a:pPr marL="514350" indent="-514350">
              <a:buAutoNum type="alphaLcPeriod"/>
            </a:pPr>
            <a:r>
              <a:rPr lang="en-US" sz="1800" dirty="0" smtClean="0">
                <a:latin typeface="Comic Sans MS" pitchFamily="66" charset="0"/>
              </a:rPr>
              <a:t>Ineffective coping strategies related to actual or perceived lifestyle or role changes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9724" y="605917"/>
            <a:ext cx="4047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Principle of Physiotherapy</a:t>
            </a:r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62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31058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Physiotherapy intervention recommendations based on meta-analysis and systematic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Review and Guidelines</a:t>
            </a: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from 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NICE, OARSI and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EULAR</a:t>
            </a:r>
            <a:endParaRPr lang="en-GB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68240" y="55094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/>
              <a:t>British Medical Bulletin, 2017, </a:t>
            </a:r>
            <a:r>
              <a:rPr lang="en-US" sz="1200" b="1" dirty="0" smtClean="0"/>
              <a:t>1–11 </a:t>
            </a:r>
            <a:r>
              <a:rPr lang="en-GB" sz="1200" b="1" dirty="0" err="1" smtClean="0"/>
              <a:t>doi</a:t>
            </a:r>
            <a:r>
              <a:rPr lang="en-GB" sz="1200" b="1" dirty="0"/>
              <a:t>: 10.1093/</a:t>
            </a:r>
            <a:r>
              <a:rPr lang="en-GB" sz="1200" b="1" dirty="0" err="1"/>
              <a:t>bmb</a:t>
            </a:r>
            <a:r>
              <a:rPr lang="en-GB" sz="1200" b="1" dirty="0"/>
              <a:t>/ldx012</a:t>
            </a:r>
          </a:p>
        </p:txBody>
      </p:sp>
    </p:spTree>
    <p:extLst>
      <p:ext uri="{BB962C8B-B14F-4D97-AF65-F5344CB8AC3E}">
        <p14:creationId xmlns:p14="http://schemas.microsoft.com/office/powerpoint/2010/main" val="249594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94365" y="2366443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Areas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of agreement</a:t>
            </a:r>
            <a:r>
              <a:rPr lang="en-US" dirty="0">
                <a:latin typeface="Comic Sans MS" pitchFamily="66" charset="0"/>
              </a:rPr>
              <a:t>: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There </a:t>
            </a:r>
            <a:r>
              <a:rPr lang="en-US" dirty="0">
                <a:latin typeface="Comic Sans MS" pitchFamily="66" charset="0"/>
              </a:rPr>
              <a:t>is strongest evidence to support the use of </a:t>
            </a:r>
            <a:r>
              <a:rPr lang="en-US" dirty="0" smtClean="0">
                <a:latin typeface="Comic Sans MS" pitchFamily="66" charset="0"/>
              </a:rPr>
              <a:t>exercise to </a:t>
            </a:r>
            <a:r>
              <a:rPr lang="en-US" dirty="0">
                <a:latin typeface="Comic Sans MS" pitchFamily="66" charset="0"/>
              </a:rPr>
              <a:t>improve pain, function and quality of life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>
                <a:latin typeface="Comic Sans MS" pitchFamily="66" charset="0"/>
              </a:rPr>
              <a:t>2.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Areas of controversy</a:t>
            </a:r>
            <a:r>
              <a:rPr lang="en-US" dirty="0">
                <a:latin typeface="Comic Sans MS" pitchFamily="66" charset="0"/>
              </a:rPr>
              <a:t>: 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There </a:t>
            </a:r>
            <a:r>
              <a:rPr lang="en-US" dirty="0">
                <a:latin typeface="Comic Sans MS" pitchFamily="66" charset="0"/>
              </a:rPr>
              <a:t>is limited evidence to support the use of some</a:t>
            </a:r>
          </a:p>
          <a:p>
            <a:r>
              <a:rPr lang="en-GB" dirty="0">
                <a:latin typeface="Comic Sans MS" pitchFamily="66" charset="0"/>
              </a:rPr>
              <a:t>commonly utilized physiotherapy </a:t>
            </a:r>
            <a:r>
              <a:rPr lang="en-GB" dirty="0" smtClean="0">
                <a:latin typeface="Comic Sans MS" pitchFamily="66" charset="0"/>
              </a:rPr>
              <a:t>interventions such as TENS, Ultrasound</a:t>
            </a:r>
            <a:endParaRPr lang="en-US" dirty="0" smtClean="0">
              <a:latin typeface="Comic Sans MS" pitchFamily="66" charset="0"/>
            </a:endParaRPr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61108" y="82497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Physiotherapy intervention recommendations based on meta-analysis and systematic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Review and Guidelines</a:t>
            </a: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from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NICE, OARSI and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EULAR (2017)</a:t>
            </a:r>
            <a:endParaRPr lang="en-GB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4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1611" y="1807253"/>
            <a:ext cx="56126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Exercise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Advise </a:t>
            </a:r>
            <a:r>
              <a:rPr lang="en-US" sz="2400" dirty="0">
                <a:latin typeface="Comic Sans MS" pitchFamily="66" charset="0"/>
              </a:rPr>
              <a:t>people with osteoarthritis </a:t>
            </a:r>
            <a:r>
              <a:rPr lang="en-US" sz="2400" dirty="0" smtClean="0">
                <a:latin typeface="Comic Sans MS" pitchFamily="66" charset="0"/>
              </a:rPr>
              <a:t>to exercise </a:t>
            </a:r>
            <a:r>
              <a:rPr lang="en-US" sz="2400" dirty="0">
                <a:latin typeface="Comic Sans MS" pitchFamily="66" charset="0"/>
              </a:rPr>
              <a:t>as a </a:t>
            </a:r>
            <a:r>
              <a:rPr lang="en-US" sz="2400" dirty="0" smtClean="0">
                <a:latin typeface="Comic Sans MS" pitchFamily="66" charset="0"/>
              </a:rPr>
              <a:t>core treatment, irrespective of age</a:t>
            </a:r>
            <a:r>
              <a:rPr lang="en-US" sz="2400" dirty="0">
                <a:latin typeface="Comic Sans MS" pitchFamily="66" charset="0"/>
              </a:rPr>
              <a:t>, comorbidity, pain severity </a:t>
            </a:r>
            <a:r>
              <a:rPr lang="en-US" sz="2400" dirty="0" smtClean="0">
                <a:latin typeface="Comic Sans MS" pitchFamily="66" charset="0"/>
              </a:rPr>
              <a:t>or disability.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latin typeface="Comic Sans MS" pitchFamily="66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Exercise </a:t>
            </a:r>
            <a:r>
              <a:rPr lang="en-US" sz="2400" dirty="0">
                <a:latin typeface="Comic Sans MS" pitchFamily="66" charset="0"/>
              </a:rPr>
              <a:t>should include: </a:t>
            </a:r>
            <a:r>
              <a:rPr lang="en-US" sz="2400" dirty="0" smtClean="0">
                <a:latin typeface="Comic Sans MS" pitchFamily="66" charset="0"/>
              </a:rPr>
              <a:t>local muscle </a:t>
            </a:r>
            <a:r>
              <a:rPr lang="en-US" sz="2400" dirty="0">
                <a:latin typeface="Comic Sans MS" pitchFamily="66" charset="0"/>
              </a:rPr>
              <a:t>strengthening and general </a:t>
            </a:r>
            <a:r>
              <a:rPr lang="en-US" sz="2400" dirty="0" smtClean="0">
                <a:latin typeface="Comic Sans MS" pitchFamily="66" charset="0"/>
              </a:rPr>
              <a:t>aerobic </a:t>
            </a:r>
            <a:r>
              <a:rPr lang="en-GB" sz="2400" dirty="0" smtClean="0">
                <a:latin typeface="Comic Sans MS" pitchFamily="66" charset="0"/>
              </a:rPr>
              <a:t>fitness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0572" y="932208"/>
            <a:ext cx="3397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NICE RECOMMENDATIONS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6156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0606" y="1582341"/>
            <a:ext cx="75633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mic Sans MS" pitchFamily="66" charset="0"/>
              </a:rPr>
              <a:t>Education/self-management</a:t>
            </a:r>
          </a:p>
          <a:p>
            <a:endParaRPr lang="en-GB" b="1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1. Offer </a:t>
            </a:r>
            <a:r>
              <a:rPr lang="en-US" dirty="0">
                <a:latin typeface="Comic Sans MS" pitchFamily="66" charset="0"/>
              </a:rPr>
              <a:t>accurate verbal and </a:t>
            </a:r>
            <a:r>
              <a:rPr lang="en-US" dirty="0" smtClean="0">
                <a:latin typeface="Comic Sans MS" pitchFamily="66" charset="0"/>
              </a:rPr>
              <a:t>written information </a:t>
            </a:r>
            <a:r>
              <a:rPr lang="en-US" dirty="0">
                <a:latin typeface="Comic Sans MS" pitchFamily="66" charset="0"/>
              </a:rPr>
              <a:t>to all people </a:t>
            </a:r>
            <a:r>
              <a:rPr lang="en-US" dirty="0" smtClean="0">
                <a:latin typeface="Comic Sans MS" pitchFamily="66" charset="0"/>
              </a:rPr>
              <a:t>with </a:t>
            </a:r>
            <a:r>
              <a:rPr lang="en-GB" dirty="0" smtClean="0">
                <a:latin typeface="Comic Sans MS" pitchFamily="66" charset="0"/>
              </a:rPr>
              <a:t>osteoarthritis </a:t>
            </a:r>
            <a:r>
              <a:rPr lang="en-GB" dirty="0">
                <a:latin typeface="Comic Sans MS" pitchFamily="66" charset="0"/>
              </a:rPr>
              <a:t>to </a:t>
            </a:r>
            <a:endParaRPr lang="en-GB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itchFamily="66" charset="0"/>
              </a:rPr>
              <a:t>enhance understanding </a:t>
            </a:r>
            <a:r>
              <a:rPr lang="en-US" dirty="0" smtClean="0">
                <a:latin typeface="Comic Sans MS" pitchFamily="66" charset="0"/>
              </a:rPr>
              <a:t>of </a:t>
            </a:r>
            <a:r>
              <a:rPr lang="en-US" dirty="0">
                <a:latin typeface="Comic Sans MS" pitchFamily="66" charset="0"/>
              </a:rPr>
              <a:t>the condition and its </a:t>
            </a:r>
            <a:r>
              <a:rPr lang="en-US" dirty="0" smtClean="0">
                <a:latin typeface="Comic Sans MS" pitchFamily="66" charset="0"/>
              </a:rPr>
              <a:t>management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to counter misconceptions. </a:t>
            </a:r>
            <a:endParaRPr lang="en-US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2. Ensure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that </a:t>
            </a:r>
            <a:r>
              <a:rPr lang="en-US" dirty="0">
                <a:latin typeface="Comic Sans MS" pitchFamily="66" charset="0"/>
              </a:rPr>
              <a:t>information sharing is an </a:t>
            </a:r>
            <a:r>
              <a:rPr lang="en-US" dirty="0" smtClean="0">
                <a:latin typeface="Comic Sans MS" pitchFamily="66" charset="0"/>
              </a:rPr>
              <a:t>ongoing, integral </a:t>
            </a:r>
            <a:r>
              <a:rPr lang="en-US" dirty="0">
                <a:latin typeface="Comic Sans MS" pitchFamily="66" charset="0"/>
              </a:rPr>
              <a:t>part of the management </a:t>
            </a:r>
            <a:r>
              <a:rPr lang="en-US" dirty="0" smtClean="0">
                <a:latin typeface="Comic Sans MS" pitchFamily="66" charset="0"/>
              </a:rPr>
              <a:t>plan rather </a:t>
            </a:r>
            <a:r>
              <a:rPr lang="en-US" dirty="0">
                <a:latin typeface="Comic Sans MS" pitchFamily="66" charset="0"/>
              </a:rPr>
              <a:t>than a single event at time </a:t>
            </a:r>
            <a:r>
              <a:rPr lang="en-US" dirty="0" smtClean="0">
                <a:latin typeface="Comic Sans MS" pitchFamily="66" charset="0"/>
              </a:rPr>
              <a:t>of </a:t>
            </a:r>
            <a:r>
              <a:rPr lang="en-GB" dirty="0" smtClean="0">
                <a:latin typeface="Comic Sans MS" pitchFamily="66" charset="0"/>
              </a:rPr>
              <a:t>presentation• 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3. Agree </a:t>
            </a:r>
            <a:r>
              <a:rPr lang="en-GB" dirty="0">
                <a:latin typeface="Comic Sans MS" pitchFamily="66" charset="0"/>
              </a:rPr>
              <a:t>individualized </a:t>
            </a:r>
            <a:r>
              <a:rPr lang="en-GB" dirty="0" smtClean="0">
                <a:latin typeface="Comic Sans MS" pitchFamily="66" charset="0"/>
              </a:rPr>
              <a:t>self-management </a:t>
            </a:r>
            <a:r>
              <a:rPr lang="en-US" dirty="0" smtClean="0">
                <a:latin typeface="Comic Sans MS" pitchFamily="66" charset="0"/>
              </a:rPr>
              <a:t>strategies </a:t>
            </a:r>
            <a:r>
              <a:rPr lang="en-US" dirty="0">
                <a:latin typeface="Comic Sans MS" pitchFamily="66" charset="0"/>
              </a:rPr>
              <a:t>with the person </a:t>
            </a:r>
            <a:r>
              <a:rPr lang="en-US" dirty="0" smtClean="0">
                <a:latin typeface="Comic Sans MS" pitchFamily="66" charset="0"/>
              </a:rPr>
              <a:t>with </a:t>
            </a:r>
            <a:r>
              <a:rPr lang="en-GB" dirty="0" smtClean="0">
                <a:latin typeface="Comic Sans MS" pitchFamily="66" charset="0"/>
              </a:rPr>
              <a:t>osteoarthritis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Suggested </a:t>
            </a:r>
            <a:r>
              <a:rPr lang="en-US" dirty="0" smtClean="0">
                <a:latin typeface="Comic Sans MS" pitchFamily="66" charset="0"/>
              </a:rPr>
              <a:t>implementation of education in </a:t>
            </a:r>
            <a:r>
              <a:rPr lang="en-US" dirty="0">
                <a:latin typeface="Comic Sans MS" pitchFamily="66" charset="0"/>
              </a:rPr>
              <a:t>primary care</a:t>
            </a:r>
          </a:p>
          <a:p>
            <a:r>
              <a:rPr lang="en-US" dirty="0">
                <a:latin typeface="Comic Sans MS" pitchFamily="66" charset="0"/>
              </a:rPr>
              <a:t>by means of group sessions and </a:t>
            </a:r>
            <a:r>
              <a:rPr lang="en-US" dirty="0" smtClean="0">
                <a:latin typeface="Comic Sans MS" pitchFamily="66" charset="0"/>
              </a:rPr>
              <a:t>telephone based</a:t>
            </a:r>
            <a:endParaRPr lang="en-US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Sessions (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OARSI)</a:t>
            </a:r>
            <a:r>
              <a:rPr lang="en-GB" dirty="0" smtClean="0">
                <a:latin typeface="Comic Sans MS" pitchFamily="66" charset="0"/>
              </a:rPr>
              <a:t>.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0572" y="932208"/>
            <a:ext cx="3397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NICE RECOMMENDATIONS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10798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4703</TotalTime>
  <Words>3985</Words>
  <Application>Microsoft Office PowerPoint</Application>
  <PresentationFormat>Custom</PresentationFormat>
  <Paragraphs>746</Paragraphs>
  <Slides>108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0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http://www.cdc.gov/arthritis/data_statistics/disabilities-limitations.htm</vt:lpstr>
      <vt:lpstr>http://www.cdc.gov/arthritis/data_statistics/disabilities-limitations.htm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Age-Standardized DALY rates for RA by Country ,WHO 2004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Definition and Pathophysiology of JRA</vt:lpstr>
      <vt:lpstr>Prevalence, Incidence, Attributes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Peripheral Arthritis</vt:lpstr>
      <vt:lpstr>Enthesitis (enthesopathy) </vt:lpstr>
      <vt:lpstr>Dactylitis </vt:lpstr>
      <vt:lpstr>PowerPoint Presentation</vt:lpstr>
      <vt:lpstr>PowerPoint Presentation</vt:lpstr>
      <vt:lpstr>PowerPoint Presentation</vt:lpstr>
      <vt:lpstr>Laboratory Findings</vt:lpstr>
      <vt:lpstr>Imaging Findings</vt:lpstr>
      <vt:lpstr>Sacroiliitis on Plain Radiographs</vt:lpstr>
      <vt:lpstr>Sacroiliitis on Plain Radiographs (Grade 2)</vt:lpstr>
      <vt:lpstr>Sacroiliitis on Plain Radiographs (Grade 3)</vt:lpstr>
      <vt:lpstr>Sacroiliitis on Plain Radiographs (Grade 4)</vt:lpstr>
      <vt:lpstr>Syndesmophytes on Plain Radiographs</vt:lpstr>
      <vt:lpstr>Diagnostic Criteria- Axial SpA</vt:lpstr>
      <vt:lpstr>Diagnostic Criteria- Axial SpA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Njoku</dc:creator>
  <cp:lastModifiedBy>PROFESSOR OG SOKUNBI</cp:lastModifiedBy>
  <cp:revision>254</cp:revision>
  <dcterms:created xsi:type="dcterms:W3CDTF">2016-03-21T22:35:02Z</dcterms:created>
  <dcterms:modified xsi:type="dcterms:W3CDTF">2023-09-06T06:24:24Z</dcterms:modified>
</cp:coreProperties>
</file>